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58" r:id="rId2"/>
    <p:sldMasterId id="2147483870" r:id="rId3"/>
  </p:sldMasterIdLst>
  <p:notesMasterIdLst>
    <p:notesMasterId r:id="rId62"/>
  </p:notesMasterIdLst>
  <p:handoutMasterIdLst>
    <p:handoutMasterId r:id="rId63"/>
  </p:handoutMasterIdLst>
  <p:sldIdLst>
    <p:sldId id="396" r:id="rId4"/>
    <p:sldId id="334" r:id="rId5"/>
    <p:sldId id="335" r:id="rId6"/>
    <p:sldId id="336" r:id="rId7"/>
    <p:sldId id="338" r:id="rId8"/>
    <p:sldId id="339" r:id="rId9"/>
    <p:sldId id="340" r:id="rId10"/>
    <p:sldId id="387" r:id="rId11"/>
    <p:sldId id="391" r:id="rId12"/>
    <p:sldId id="341" r:id="rId13"/>
    <p:sldId id="342" r:id="rId14"/>
    <p:sldId id="343" r:id="rId15"/>
    <p:sldId id="388"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358" r:id="rId31"/>
    <p:sldId id="359" r:id="rId32"/>
    <p:sldId id="360" r:id="rId33"/>
    <p:sldId id="361" r:id="rId34"/>
    <p:sldId id="389" r:id="rId35"/>
    <p:sldId id="362" r:id="rId36"/>
    <p:sldId id="363" r:id="rId37"/>
    <p:sldId id="364" r:id="rId38"/>
    <p:sldId id="365" r:id="rId39"/>
    <p:sldId id="366" r:id="rId40"/>
    <p:sldId id="367" r:id="rId41"/>
    <p:sldId id="368" r:id="rId42"/>
    <p:sldId id="369" r:id="rId43"/>
    <p:sldId id="370" r:id="rId44"/>
    <p:sldId id="372" r:id="rId45"/>
    <p:sldId id="373" r:id="rId46"/>
    <p:sldId id="374" r:id="rId47"/>
    <p:sldId id="375" r:id="rId48"/>
    <p:sldId id="376" r:id="rId49"/>
    <p:sldId id="393" r:id="rId50"/>
    <p:sldId id="377" r:id="rId51"/>
    <p:sldId id="378" r:id="rId52"/>
    <p:sldId id="395" r:id="rId53"/>
    <p:sldId id="379" r:id="rId54"/>
    <p:sldId id="380" r:id="rId55"/>
    <p:sldId id="381" r:id="rId56"/>
    <p:sldId id="382" r:id="rId57"/>
    <p:sldId id="383" r:id="rId58"/>
    <p:sldId id="394" r:id="rId59"/>
    <p:sldId id="385" r:id="rId60"/>
    <p:sldId id="386" r:id="rId61"/>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4FE"/>
    <a:srgbClr val="A9E1F7"/>
    <a:srgbClr val="00B6F0"/>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69" autoAdjust="0"/>
    <p:restoredTop sz="86427" autoAdjust="0"/>
  </p:normalViewPr>
  <p:slideViewPr>
    <p:cSldViewPr>
      <p:cViewPr varScale="1">
        <p:scale>
          <a:sx n="100" d="100"/>
          <a:sy n="100" d="100"/>
        </p:scale>
        <p:origin x="93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E7B4F1CC-2762-4A50-BFA6-AF4F471C3C68}" type="slidenum">
              <a:rPr lang="en-US"/>
              <a:pPr>
                <a:defRPr/>
              </a:pPr>
              <a:t>‹#›</a:t>
            </a:fld>
            <a:endParaRPr lang="en-US" dirty="0"/>
          </a:p>
        </p:txBody>
      </p:sp>
    </p:spTree>
    <p:extLst>
      <p:ext uri="{BB962C8B-B14F-4D97-AF65-F5344CB8AC3E}">
        <p14:creationId xmlns:p14="http://schemas.microsoft.com/office/powerpoint/2010/main" val="2665740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CF3EBEAF-6895-428A-8971-6FD8257AC81C}" type="slidenum">
              <a:rPr lang="en-US"/>
              <a:pPr>
                <a:defRPr/>
              </a:pPr>
              <a:t>‹#›</a:t>
            </a:fld>
            <a:endParaRPr lang="en-US" dirty="0"/>
          </a:p>
        </p:txBody>
      </p:sp>
    </p:spTree>
    <p:extLst>
      <p:ext uri="{BB962C8B-B14F-4D97-AF65-F5344CB8AC3E}">
        <p14:creationId xmlns:p14="http://schemas.microsoft.com/office/powerpoint/2010/main" val="2781795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kern="1200" dirty="0" smtClean="0">
              <a:solidFill>
                <a:schemeClr val="tx2"/>
              </a:solidFill>
              <a:effectLst>
                <a:outerShdw blurRad="38100" dist="38100" dir="2700000" algn="tl">
                  <a:srgbClr val="FFFFFF"/>
                </a:outerShdw>
              </a:effectLst>
              <a:latin typeface="Arial Rounded MT Bold" pitchFamily="34" charset="0"/>
              <a:ea typeface="+mn-ea"/>
              <a:cs typeface="+mn-cs"/>
            </a:endParaRPr>
          </a:p>
        </p:txBody>
      </p:sp>
      <p:sp>
        <p:nvSpPr>
          <p:cNvPr id="59396"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EC327F-7E80-4D08-B8B0-0F574A3B94BC}"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19950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3EBEAF-6895-428A-8971-6FD8257AC81C}" type="slidenum">
              <a:rPr lang="en-US" smtClean="0"/>
              <a:pPr>
                <a:defRPr/>
              </a:pPr>
              <a:t>2</a:t>
            </a:fld>
            <a:endParaRPr lang="en-US" dirty="0"/>
          </a:p>
        </p:txBody>
      </p:sp>
    </p:spTree>
    <p:extLst>
      <p:ext uri="{BB962C8B-B14F-4D97-AF65-F5344CB8AC3E}">
        <p14:creationId xmlns:p14="http://schemas.microsoft.com/office/powerpoint/2010/main" val="2361635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F4D64B7-11BE-4AAB-A1A2-20471B7113C1}" type="slidenum">
              <a:rPr lang="en-US" smtClean="0"/>
              <a:pPr/>
              <a:t>17</a:t>
            </a:fld>
            <a:endParaRPr lang="en-US" dirty="0" smtClean="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endParaRPr lang="en-US" dirty="0" smtClean="0"/>
          </a:p>
        </p:txBody>
      </p:sp>
    </p:spTree>
    <p:extLst>
      <p:ext uri="{BB962C8B-B14F-4D97-AF65-F5344CB8AC3E}">
        <p14:creationId xmlns:p14="http://schemas.microsoft.com/office/powerpoint/2010/main" val="785461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hemeOverride" Target="../theme/themeOverride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DFEA177-C202-48BA-AF4D-2645A8CF6F9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89822F-469C-4E72-8161-9668E37E21A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9F2EC78-DC8E-458A-B3A2-8620E36F414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129213C3-25F8-4CC4-AF1E-FFB11A2B0C96}"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990600"/>
          </a:xfrm>
        </p:spPr>
        <p:txBody>
          <a:bodyPr rtlCol="0"/>
          <a:lstStyle/>
          <a:p>
            <a:r>
              <a:rPr lang="en-US" dirty="0" smtClean="0"/>
              <a:t>Click to edit Master title style</a:t>
            </a:r>
            <a:endParaRPr lang="en-US" dirty="0"/>
          </a:p>
        </p:txBody>
      </p:sp>
      <p:sp>
        <p:nvSpPr>
          <p:cNvPr id="3" name="Content Placeholder 2"/>
          <p:cNvSpPr>
            <a:spLocks noGrp="1"/>
          </p:cNvSpPr>
          <p:nvPr>
            <p:ph idx="1"/>
          </p:nvPr>
        </p:nvSpPr>
        <p:spPr>
          <a:xfrm>
            <a:off x="76200" y="1066800"/>
            <a:ext cx="8991600" cy="487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DC5EDC1C-DD06-4243-A0F6-5A02A43274AD}" type="slidenum">
              <a:rPr lang="en-US" smtClean="0"/>
              <a:pPr>
                <a:defRPr/>
              </a:pPr>
              <a:t>‹#›</a:t>
            </a:fld>
            <a:endParaRPr lang="en-US" dirty="0"/>
          </a:p>
        </p:txBody>
      </p:sp>
      <p:sp>
        <p:nvSpPr>
          <p:cNvPr id="9" name="Footer Placeholder 6"/>
          <p:cNvSpPr txBox="1">
            <a:spLocks/>
          </p:cNvSpPr>
          <p:nvPr userDrawn="1"/>
        </p:nvSpPr>
        <p:spPr bwMode="auto">
          <a:xfrm>
            <a:off x="0" y="6492875"/>
            <a:ext cx="2590800" cy="365125"/>
          </a:xfrm>
          <a:prstGeom prst="rect">
            <a:avLst/>
          </a:prstGeom>
          <a:noFill/>
          <a:ln>
            <a:miter lim="800000"/>
            <a:headEnd/>
            <a:tailEnd/>
          </a:ln>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mn-ea"/>
                <a:cs typeface="+mn-cs"/>
              </a:rPr>
              <a:t>Information Technology Project Management, Eighth Edition</a:t>
            </a:r>
          </a:p>
        </p:txBody>
      </p:sp>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2016</a:t>
            </a:r>
            <a:endParaRPr lang="en-US" sz="1200" dirty="0">
              <a:latin typeface="+mn-l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65C8C67B-79E0-4B03-B548-F16276F862A2}"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97BB675E-CD20-4C54-8399-39A650F866BA}"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D4748EE6-6B0B-4557-BE05-F13259545733}"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8F8CC0BE-5FF1-4C81-A1E4-B20E45CD56ED}"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66D02AE8-0F98-4760-A7D3-E3FB9149980D}"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B105FC69-1F0D-4295-BEAF-FB708C736AC1}"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C9C870F-4AB0-48EA-9ACA-4E0C1250B96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601E5F35-7DC0-482B-828C-42B387541D4D}"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28A6C5CD-ACCB-4EFC-BFDB-1031EBD9A9AB}"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C7A9624F-B5B9-4CA5-BE26-992B54613FF3}"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rgbClr val="2DA2BF">
                    <a:tint val="20000"/>
                  </a:srgbClr>
                </a:solidFill>
                <a:effectLst/>
                <a:uLnTx/>
                <a:uFillTx/>
                <a:latin typeface="Arial" charset="0"/>
                <a:ea typeface="+mn-ea"/>
                <a:cs typeface="+mn-cs"/>
              </a:rPr>
              <a:t>Information Technology Project Management, Eighth Edition</a:t>
            </a:r>
            <a:endParaRPr kumimoji="0" lang="en-US" sz="1000" b="0" i="0" u="none" strike="noStrike" kern="1200" cap="none" spc="0" normalizeH="0" baseline="0" noProof="0" dirty="0">
              <a:ln>
                <a:noFill/>
              </a:ln>
              <a:solidFill>
                <a:srgbClr val="2DA2BF">
                  <a:tint val="20000"/>
                </a:srgbClr>
              </a:solidFill>
              <a:effectLst/>
              <a:uLnTx/>
              <a:uFillTx/>
              <a:latin typeface="Arial" charset="0"/>
              <a:ea typeface="+mn-ea"/>
              <a:cs typeface="+mn-cs"/>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99C9FF7E-57B2-43A2-BA09-B73DB1F96FF2}" type="slidenum">
              <a:rPr kumimoji="0" lang="en-US" sz="10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434689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Copyright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2016</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p>
            <a:r>
              <a:rPr lang="en-US" smtClean="0"/>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a:ea typeface="+mn-ea"/>
                <a:cs typeface="+mn-cs"/>
              </a:rPr>
              <a:t>Information Technology Project Management, Eighth Edition</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FD9659-824B-46C0-8A9A-C90F38C1F825}"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27091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7" name="Footer Placeholder 4"/>
          <p:cNvSpPr>
            <a:spLocks noGrp="1"/>
          </p:cNvSpPr>
          <p:nvPr>
            <p:ph type="ftr" sz="quarter" idx="11"/>
          </p:nvPr>
        </p:nvSpPr>
        <p:spPr/>
        <p:txBody>
          <a:bodyPr/>
          <a:lstStyle>
            <a:lvl1pPr>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prstClr val="white"/>
                </a:solidFill>
                <a:effectLst/>
                <a:uLnTx/>
                <a:uFillTx/>
                <a:latin typeface="Arial" charset="0"/>
                <a:ea typeface="+mn-ea"/>
                <a:cs typeface="+mn-cs"/>
              </a:rPr>
              <a:t>Information Technology Project Management, Eighth Edition</a:t>
            </a:r>
            <a:endParaRPr kumimoji="0" lang="en-US" sz="10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8" name="Slide Number Placeholder 5"/>
          <p:cNvSpPr>
            <a:spLocks noGrp="1"/>
          </p:cNvSpPr>
          <p:nvPr>
            <p:ph type="sldNum" sz="quarter" idx="12"/>
          </p:nvPr>
        </p:nvSpPr>
        <p:spPr/>
        <p:txBody>
          <a:bodyPr/>
          <a:lstStyle>
            <a:lvl1pPr>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2799675F-4A93-44A1-8896-452D54AE32F2}" type="slidenum">
              <a:rPr kumimoji="0" lang="en-US" sz="1000" b="0" i="0" u="none" strike="noStrike" kern="1200" cap="none" spc="0" normalizeH="0" baseline="0" noProof="0" smtClean="0">
                <a:ln>
                  <a:noFill/>
                </a:ln>
                <a:solidFill>
                  <a:prstClr val="white"/>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70121449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lvl1pPr>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prstClr val="white"/>
                </a:solidFill>
                <a:effectLst/>
                <a:uLnTx/>
                <a:uFillTx/>
                <a:latin typeface="Arial" charset="0"/>
                <a:ea typeface="+mn-ea"/>
                <a:cs typeface="+mn-cs"/>
              </a:rPr>
              <a:t>Information Technology Project Management, Eighth Edition</a:t>
            </a:r>
            <a:endParaRPr kumimoji="0" lang="en-US" sz="10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7" name="Slide Number Placeholder 6"/>
          <p:cNvSpPr>
            <a:spLocks noGrp="1"/>
          </p:cNvSpPr>
          <p:nvPr>
            <p:ph type="sldNum" sz="quarter" idx="12"/>
          </p:nvPr>
        </p:nvSpPr>
        <p:spPr/>
        <p:txBody>
          <a:bodyPr/>
          <a:lstStyle>
            <a:lvl1pPr>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45A903A5-3145-4C33-861E-F726013C416E}" type="slidenum">
              <a:rPr kumimoji="0" lang="en-US" sz="1000" b="0" i="0" u="none" strike="noStrike" kern="1200" cap="none" spc="0" normalizeH="0" baseline="0" noProof="0" smtClean="0">
                <a:ln>
                  <a:noFill/>
                </a:ln>
                <a:solidFill>
                  <a:prstClr val="white"/>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4262625237"/>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 name="Footer Placeholder 7"/>
          <p:cNvSpPr>
            <a:spLocks noGrp="1"/>
          </p:cNvSpPr>
          <p:nvPr>
            <p:ph type="ftr" sz="quarter" idx="11"/>
          </p:nvPr>
        </p:nvSpPr>
        <p:spPr/>
        <p:txBody>
          <a:bodyPr/>
          <a:lstStyle>
            <a:lvl1pPr>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prstClr val="black"/>
                </a:solidFill>
                <a:effectLst/>
                <a:uLnTx/>
                <a:uFillTx/>
                <a:latin typeface="Arial" charset="0"/>
                <a:ea typeface="+mn-ea"/>
                <a:cs typeface="+mn-cs"/>
              </a:rPr>
              <a:t>Information Technology Project Management, Eighth Edition</a:t>
            </a:r>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 name="Slide Number Placeholder 8"/>
          <p:cNvSpPr>
            <a:spLocks noGrp="1"/>
          </p:cNvSpPr>
          <p:nvPr>
            <p:ph type="sldNum" sz="quarter" idx="12"/>
          </p:nvPr>
        </p:nvSpPr>
        <p:spPr/>
        <p:txBody>
          <a:bodyPr/>
          <a:lstStyle>
            <a:lvl1pPr>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79F8D2C1-FDC8-4049-A2F1-36C9287BEF68}" type="slidenum">
              <a:rPr kumimoji="0" 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543871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4" name="Footer Placeholder 3"/>
          <p:cNvSpPr>
            <a:spLocks noGrp="1"/>
          </p:cNvSpPr>
          <p:nvPr>
            <p:ph type="ftr" sz="quarter" idx="11"/>
          </p:nvPr>
        </p:nvSpPr>
        <p:spPr/>
        <p:txBody>
          <a:bodyPr/>
          <a:lstStyle>
            <a:lvl1pPr>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prstClr val="white"/>
                </a:solidFill>
                <a:effectLst/>
                <a:uLnTx/>
                <a:uFillTx/>
                <a:latin typeface="Arial" charset="0"/>
                <a:ea typeface="+mn-ea"/>
                <a:cs typeface="+mn-cs"/>
              </a:rPr>
              <a:t>Information Technology Project Management, Eighth Edition</a:t>
            </a:r>
            <a:endParaRPr kumimoji="0" lang="en-US" sz="10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5" name="Slide Number Placeholder 4"/>
          <p:cNvSpPr>
            <a:spLocks noGrp="1"/>
          </p:cNvSpPr>
          <p:nvPr>
            <p:ph type="sldNum" sz="quarter" idx="12"/>
          </p:nvPr>
        </p:nvSpPr>
        <p:spPr/>
        <p:txBody>
          <a:bodyPr/>
          <a:lstStyle>
            <a:lvl1pPr>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0BD84499-56DB-4FF3-8D99-174F9EB97545}" type="slidenum">
              <a:rPr kumimoji="0" lang="en-US" sz="1000" b="0" i="0" u="none" strike="noStrike" kern="1200" cap="none" spc="0" normalizeH="0" baseline="0" noProof="0" smtClean="0">
                <a:ln>
                  <a:noFill/>
                </a:ln>
                <a:solidFill>
                  <a:prstClr val="white"/>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311186563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 name="Footer Placeholder 21"/>
          <p:cNvSpPr>
            <a:spLocks noGrp="1"/>
          </p:cNvSpPr>
          <p:nvPr>
            <p:ph type="ftr"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prstClr val="black"/>
                </a:solidFill>
                <a:effectLst/>
                <a:uLnTx/>
                <a:uFillTx/>
                <a:latin typeface="Arial" charset="0"/>
                <a:ea typeface="+mn-ea"/>
                <a:cs typeface="+mn-cs"/>
              </a:rPr>
              <a:t>Information Technology Project Management, Eighth Edition</a:t>
            </a:r>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BFF443-6094-4853-B8BA-F1264293BEA5}" type="slidenum">
              <a:rPr kumimoji="0" 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33275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4B66BDA-B7BA-440B-BF34-F6DF8DFF61F9}"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lvl1pPr>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prstClr val="black"/>
                </a:solidFill>
                <a:effectLst/>
                <a:uLnTx/>
                <a:uFillTx/>
                <a:latin typeface="Arial" charset="0"/>
                <a:ea typeface="+mn-ea"/>
                <a:cs typeface="+mn-cs"/>
              </a:rPr>
              <a:t>Information Technology Project Management, Eighth Edition</a:t>
            </a:r>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7" name="Slide Number Placeholder 6"/>
          <p:cNvSpPr>
            <a:spLocks noGrp="1"/>
          </p:cNvSpPr>
          <p:nvPr>
            <p:ph type="sldNum" sz="quarter" idx="12"/>
          </p:nvPr>
        </p:nvSpPr>
        <p:spPr/>
        <p:txBody>
          <a:bodyPr/>
          <a:lstStyle>
            <a:lvl1pPr>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A521D880-5042-48D3-9E9D-9C6275C0D5B4}" type="slidenum">
              <a:rPr kumimoji="0" 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3390627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prstClr val="white"/>
                </a:solidFill>
                <a:effectLst/>
                <a:uLnTx/>
                <a:uFillTx/>
                <a:latin typeface="Arial" charset="0"/>
                <a:ea typeface="+mn-ea"/>
                <a:cs typeface="+mn-cs"/>
              </a:rPr>
              <a:t>Information Technology Project Management, Eighth Edition</a:t>
            </a:r>
            <a:endParaRPr kumimoji="0" lang="en-US" sz="10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0A9D95BA-DBCE-4585-9D62-69E5B33609E2}" type="slidenum">
              <a:rPr kumimoji="0" lang="en-US" sz="1000" b="0" i="0" u="none" strike="noStrike" kern="1200" cap="none" spc="0" normalizeH="0" baseline="0" noProof="0" smtClean="0">
                <a:ln>
                  <a:noFill/>
                </a:ln>
                <a:solidFill>
                  <a:prstClr val="white"/>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2787544322"/>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Footer Placeholder 21"/>
          <p:cNvSpPr>
            <a:spLocks noGrp="1"/>
          </p:cNvSpPr>
          <p:nvPr>
            <p:ph type="ftr"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prstClr val="black"/>
                </a:solidFill>
                <a:effectLst/>
                <a:uLnTx/>
                <a:uFillTx/>
                <a:latin typeface="Arial" charset="0"/>
                <a:ea typeface="+mn-ea"/>
                <a:cs typeface="+mn-cs"/>
              </a:rPr>
              <a:t>Information Technology Project Management, Eighth Edition</a:t>
            </a:r>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C7716B-8CDB-4114-B58A-CD791D036412}" type="slidenum">
              <a:rPr kumimoji="0" 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24202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Footer Placeholder 21"/>
          <p:cNvSpPr>
            <a:spLocks noGrp="1"/>
          </p:cNvSpPr>
          <p:nvPr>
            <p:ph type="ftr"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prstClr val="black"/>
                </a:solidFill>
                <a:effectLst/>
                <a:uLnTx/>
                <a:uFillTx/>
                <a:latin typeface="Arial" charset="0"/>
                <a:ea typeface="+mn-ea"/>
                <a:cs typeface="+mn-cs"/>
              </a:rPr>
              <a:t>Information Technology Project Management, Eighth Edition</a:t>
            </a:r>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896A34-DE02-4C2F-B86D-63B07783C002}" type="slidenum">
              <a:rPr kumimoji="0" 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21860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A491FBB-05A9-4CEA-9627-761E2FCF9D8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EC25135-0D65-4FDE-A603-3A297B6B403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86EC8A9-E05A-438D-BA48-FA908318F65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63C376F-9D73-4343-8401-E824D78AA17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7DFFDD6-B46B-48EF-A55E-B5A0FBF6044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91D75B6-C890-4F77-8E54-C3ED368CAA6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C880B4BE-BFE4-4577-A30B-8926328F733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Freeform 11"/>
          <p:cNvSpPr>
            <a:spLocks/>
          </p:cNvSpPr>
          <p:nvPr userDrawn="1"/>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C880B4BE-BFE4-4577-A30B-8926328F7334}"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hdr="0" ft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prstClr val="black"/>
                </a:solidFill>
                <a:effectLst/>
                <a:uLnTx/>
                <a:uFillTx/>
                <a:latin typeface="Arial" charset="0"/>
                <a:ea typeface="+mn-ea"/>
                <a:cs typeface="+mn-cs"/>
              </a:rPr>
              <a:t>Information Technology Project Management, Eighth Edition</a:t>
            </a:r>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1F0DB9A2-6BF9-4BB6-B94C-EBCA49169742}" type="slidenum">
              <a:rPr kumimoji="0" 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35272305"/>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hyperlink" Target="http://www.goldratt.com/"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577091"/>
            <a:ext cx="9144000" cy="1785109"/>
          </a:xfrm>
        </p:spPr>
        <p:txBody>
          <a:bodyPr>
            <a:noAutofit/>
          </a:bodyPr>
          <a:lstStyle/>
          <a:p>
            <a:pPr fontAlgn="auto">
              <a:spcAft>
                <a:spcPts val="0"/>
              </a:spcAft>
              <a:defRPr/>
            </a:pPr>
            <a:r>
              <a:rPr dirty="0">
                <a:effectLst>
                  <a:outerShdw blurRad="38100" dist="38100" dir="2700000" algn="tl">
                    <a:srgbClr val="FFFFFF"/>
                  </a:outerShdw>
                </a:effectLst>
                <a:latin typeface="Arial Rounded MT Bold" pitchFamily="34" charset="0"/>
              </a:rPr>
              <a:t>Chapter </a:t>
            </a:r>
            <a:r>
              <a:rPr lang="en-US" dirty="0" smtClean="0">
                <a:effectLst>
                  <a:outerShdw blurRad="38100" dist="38100" dir="2700000" algn="tl">
                    <a:srgbClr val="FFFFFF"/>
                  </a:outerShdw>
                </a:effectLst>
                <a:latin typeface="Arial Rounded MT Bold" pitchFamily="34" charset="0"/>
              </a:rPr>
              <a:t>6</a:t>
            </a:r>
            <a:r>
              <a:rPr dirty="0" smtClean="0">
                <a:effectLst>
                  <a:outerShdw blurRad="38100" dist="38100" dir="2700000" algn="tl">
                    <a:srgbClr val="FFFFFF"/>
                  </a:outerShdw>
                </a:effectLst>
                <a:latin typeface="Arial Rounded MT Bold" pitchFamily="34" charset="0"/>
              </a:rPr>
              <a:t>:</a:t>
            </a:r>
            <a:r>
              <a:rPr lang="en-US" dirty="0" smtClean="0">
                <a:effectLst>
                  <a:outerShdw blurRad="38100" dist="38100" dir="2700000" algn="tl">
                    <a:srgbClr val="FFFFFF"/>
                  </a:outerShdw>
                </a:effectLst>
                <a:latin typeface="Arial Rounded MT Bold" pitchFamily="34" charset="0"/>
              </a:rPr>
              <a:t/>
            </a:r>
            <a:br>
              <a:rPr lang="en-US" dirty="0" smtClean="0">
                <a:effectLst>
                  <a:outerShdw blurRad="38100" dist="38100" dir="2700000" algn="tl">
                    <a:srgbClr val="FFFFFF"/>
                  </a:outerShdw>
                </a:effectLst>
                <a:latin typeface="Arial Rounded MT Bold" pitchFamily="34" charset="0"/>
              </a:rPr>
            </a:br>
            <a:r>
              <a:rPr lang="en-US" sz="4400" dirty="0" smtClean="0">
                <a:effectLst>
                  <a:outerShdw blurRad="38100" dist="38100" dir="2700000" algn="tl">
                    <a:srgbClr val="FFFFFF"/>
                  </a:outerShdw>
                </a:effectLst>
                <a:latin typeface="Arial Rounded MT Bold" pitchFamily="34" charset="0"/>
              </a:rPr>
              <a:t>Project Time Management</a:t>
            </a:r>
            <a:endParaRPr dirty="0">
              <a:effectLst>
                <a:outerShdw blurRad="38100" dist="38100" dir="2700000" algn="tl">
                  <a:srgbClr val="FFFFFF"/>
                </a:outerShdw>
              </a:effectLst>
              <a:latin typeface="Arial Rounded MT Bold" pitchFamily="34" charset="0"/>
            </a:endParaRPr>
          </a:p>
        </p:txBody>
      </p:sp>
      <p:sp>
        <p:nvSpPr>
          <p:cNvPr id="2" name="Subtitle 1"/>
          <p:cNvSpPr>
            <a:spLocks noGrp="1"/>
          </p:cNvSpPr>
          <p:nvPr>
            <p:ph type="subTitle" idx="1"/>
          </p:nvPr>
        </p:nvSpPr>
        <p:spPr>
          <a:xfrm>
            <a:off x="208000" y="3657600"/>
            <a:ext cx="5659400" cy="1199704"/>
          </a:xfrm>
        </p:spPr>
        <p:txBody>
          <a:bodyPr/>
          <a:lstStyle/>
          <a:p>
            <a:pPr rtl="0" fontAlgn="base"/>
            <a:r>
              <a:rPr lang="en-US" sz="2700" b="1" kern="1200" dirty="0" smtClean="0">
                <a:solidFill>
                  <a:schemeClr val="tx2"/>
                </a:solidFill>
                <a:effectLst>
                  <a:outerShdw blurRad="38100" dist="38100" dir="2700000" algn="tl" rotWithShape="0">
                    <a:srgbClr val="FFFFFF"/>
                  </a:outerShdw>
                </a:effectLst>
                <a:latin typeface="+mn-lt"/>
                <a:ea typeface="+mn-ea"/>
                <a:cs typeface="+mn-cs"/>
              </a:rPr>
              <a:t>Information Technology Project Management, Eighth Edition</a:t>
            </a:r>
            <a:endParaRPr lang="en-US" sz="2800" dirty="0">
              <a:effectLst/>
            </a:endParaRPr>
          </a:p>
        </p:txBody>
      </p:sp>
      <p:sp>
        <p:nvSpPr>
          <p:cNvPr id="6" name="TextBox 5"/>
          <p:cNvSpPr txBox="1"/>
          <p:nvPr/>
        </p:nvSpPr>
        <p:spPr>
          <a:xfrm>
            <a:off x="304800" y="5791200"/>
            <a:ext cx="5389600"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smtClean="0">
                <a:ln>
                  <a:noFill/>
                </a:ln>
                <a:solidFill>
                  <a:prstClr val="black"/>
                </a:solidFill>
                <a:effectLst/>
                <a:uLnTx/>
                <a:uFillTx/>
                <a:latin typeface="Arial" charset="0"/>
                <a:ea typeface="+mn-ea"/>
                <a:cs typeface="+mn-cs"/>
              </a:rPr>
              <a:t>Note: See the text itself for full citations.</a:t>
            </a:r>
            <a:endParaRPr kumimoji="0" lang="en-US" sz="22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8" name="Picture 7" descr="The cover of Information Technology Project Management, Eighth Edition by Kathy Schwalbe. The cover features four individuals looking away from the camera and onto a complex ma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928109"/>
            <a:ext cx="2646400" cy="3277621"/>
          </a:xfrm>
          <a:prstGeom prst="rect">
            <a:avLst/>
          </a:prstGeom>
        </p:spPr>
      </p:pic>
    </p:spTree>
    <p:extLst>
      <p:ext uri="{BB962C8B-B14F-4D97-AF65-F5344CB8AC3E}">
        <p14:creationId xmlns:p14="http://schemas.microsoft.com/office/powerpoint/2010/main" val="1122287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304800"/>
            <a:ext cx="9144000" cy="990600"/>
          </a:xfrm>
        </p:spPr>
        <p:txBody>
          <a:bodyPr/>
          <a:lstStyle/>
          <a:p>
            <a:r>
              <a:rPr lang="en-US" dirty="0" smtClean="0"/>
              <a:t>Defining Activities</a:t>
            </a:r>
          </a:p>
        </p:txBody>
      </p:sp>
      <p:sp>
        <p:nvSpPr>
          <p:cNvPr id="16387" name="Rectangle 3"/>
          <p:cNvSpPr>
            <a:spLocks noGrp="1" noChangeArrowheads="1"/>
          </p:cNvSpPr>
          <p:nvPr>
            <p:ph idx="1"/>
          </p:nvPr>
        </p:nvSpPr>
        <p:spPr>
          <a:xfrm>
            <a:off x="76200" y="1600200"/>
            <a:ext cx="8991600" cy="4114800"/>
          </a:xfrm>
        </p:spPr>
        <p:txBody>
          <a:bodyPr/>
          <a:lstStyle/>
          <a:p>
            <a:r>
              <a:rPr lang="en-US" dirty="0" smtClean="0"/>
              <a:t>An </a:t>
            </a:r>
            <a:r>
              <a:rPr lang="en-US" b="1" dirty="0" smtClean="0"/>
              <a:t>activity</a:t>
            </a:r>
            <a:r>
              <a:rPr lang="en-US" dirty="0" smtClean="0"/>
              <a:t> or </a:t>
            </a:r>
            <a:r>
              <a:rPr lang="en-US" b="1" dirty="0" smtClean="0"/>
              <a:t>task</a:t>
            </a:r>
            <a:r>
              <a:rPr lang="en-US" dirty="0" smtClean="0"/>
              <a:t> is an element of work normally found on the work breakdown structure (WBS) that has an expected duration, a cost, and resource requirements</a:t>
            </a:r>
          </a:p>
          <a:p>
            <a:pPr>
              <a:lnSpc>
                <a:spcPct val="80000"/>
              </a:lnSpc>
            </a:pPr>
            <a:r>
              <a:rPr lang="en-US" dirty="0" smtClean="0"/>
              <a:t>Activity definition involves developing a more detailed WBS and supporting explanations to understand all the work to be done so you can develop realistic cost and duration estimates</a:t>
            </a:r>
          </a:p>
        </p:txBody>
      </p:sp>
      <p:sp>
        <p:nvSpPr>
          <p:cNvPr id="6" name="Slide Number Placeholder 5"/>
          <p:cNvSpPr>
            <a:spLocks noGrp="1"/>
          </p:cNvSpPr>
          <p:nvPr>
            <p:ph type="sldNum" sz="quarter" idx="11"/>
          </p:nvPr>
        </p:nvSpPr>
        <p:spPr/>
        <p:txBody>
          <a:bodyPr/>
          <a:lstStyle/>
          <a:p>
            <a:pPr>
              <a:defRPr/>
            </a:pPr>
            <a:fld id="{E3990CB0-9CAD-47C6-98DA-F3FB6E96E082}"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28600"/>
            <a:ext cx="9144000" cy="990600"/>
          </a:xfrm>
        </p:spPr>
        <p:txBody>
          <a:bodyPr/>
          <a:lstStyle/>
          <a:p>
            <a:r>
              <a:rPr lang="en-US" dirty="0" smtClean="0"/>
              <a:t>Activity Lists and Attributes</a:t>
            </a:r>
          </a:p>
        </p:txBody>
      </p:sp>
      <p:sp>
        <p:nvSpPr>
          <p:cNvPr id="17411" name="Rectangle 3"/>
          <p:cNvSpPr>
            <a:spLocks noGrp="1" noChangeArrowheads="1"/>
          </p:cNvSpPr>
          <p:nvPr>
            <p:ph idx="1"/>
          </p:nvPr>
        </p:nvSpPr>
        <p:spPr>
          <a:xfrm>
            <a:off x="76200" y="1447800"/>
            <a:ext cx="8991600" cy="4495800"/>
          </a:xfrm>
        </p:spPr>
        <p:txBody>
          <a:bodyPr/>
          <a:lstStyle/>
          <a:p>
            <a:r>
              <a:rPr lang="en-US" dirty="0" smtClean="0"/>
              <a:t>An </a:t>
            </a:r>
            <a:r>
              <a:rPr lang="en-US" b="1" dirty="0" smtClean="0"/>
              <a:t>activity list</a:t>
            </a:r>
            <a:r>
              <a:rPr lang="en-US" dirty="0" smtClean="0"/>
              <a:t> is a tabulation of activities to be included on a project schedule that includes</a:t>
            </a:r>
          </a:p>
          <a:p>
            <a:pPr lvl="1"/>
            <a:r>
              <a:rPr lang="en-US" dirty="0" smtClean="0"/>
              <a:t>the activity name</a:t>
            </a:r>
          </a:p>
          <a:p>
            <a:pPr lvl="1"/>
            <a:r>
              <a:rPr lang="en-US" dirty="0" smtClean="0"/>
              <a:t>an activity identifier or number</a:t>
            </a:r>
          </a:p>
          <a:p>
            <a:pPr lvl="1"/>
            <a:r>
              <a:rPr lang="en-US" dirty="0" smtClean="0"/>
              <a:t>a brief description of the activity</a:t>
            </a:r>
          </a:p>
          <a:p>
            <a:r>
              <a:rPr lang="en-US" b="1" dirty="0" smtClean="0"/>
              <a:t>Activity attributes</a:t>
            </a:r>
            <a:r>
              <a:rPr lang="en-US" dirty="0" smtClean="0"/>
              <a:t> provide more information such as predecessors, successors, logical relationships, leads and lags, resource requirements, constraints, imposed dates, and assumptions related to the activity</a:t>
            </a:r>
          </a:p>
        </p:txBody>
      </p:sp>
      <p:sp>
        <p:nvSpPr>
          <p:cNvPr id="6" name="Slide Number Placeholder 5"/>
          <p:cNvSpPr>
            <a:spLocks noGrp="1"/>
          </p:cNvSpPr>
          <p:nvPr>
            <p:ph type="sldNum" sz="quarter" idx="11"/>
          </p:nvPr>
        </p:nvSpPr>
        <p:spPr/>
        <p:txBody>
          <a:bodyPr/>
          <a:lstStyle/>
          <a:p>
            <a:pPr>
              <a:defRPr/>
            </a:pPr>
            <a:fld id="{CAED0421-8ED8-4E0C-BFCB-4504FB076A03}"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28600"/>
            <a:ext cx="9144000" cy="990600"/>
          </a:xfrm>
        </p:spPr>
        <p:txBody>
          <a:bodyPr/>
          <a:lstStyle/>
          <a:p>
            <a:r>
              <a:rPr lang="en-US" dirty="0" smtClean="0"/>
              <a:t>Milestones</a:t>
            </a:r>
          </a:p>
        </p:txBody>
      </p:sp>
      <p:sp>
        <p:nvSpPr>
          <p:cNvPr id="18435" name="Rectangle 3"/>
          <p:cNvSpPr>
            <a:spLocks noGrp="1" noChangeArrowheads="1"/>
          </p:cNvSpPr>
          <p:nvPr>
            <p:ph idx="1"/>
          </p:nvPr>
        </p:nvSpPr>
        <p:spPr>
          <a:xfrm>
            <a:off x="76200" y="1600200"/>
            <a:ext cx="8991600" cy="4572000"/>
          </a:xfrm>
        </p:spPr>
        <p:txBody>
          <a:bodyPr/>
          <a:lstStyle/>
          <a:p>
            <a:pPr>
              <a:lnSpc>
                <a:spcPct val="90000"/>
              </a:lnSpc>
            </a:pPr>
            <a:r>
              <a:rPr lang="en-US" dirty="0" smtClean="0"/>
              <a:t>A </a:t>
            </a:r>
            <a:r>
              <a:rPr lang="en-US" b="1" dirty="0" smtClean="0"/>
              <a:t>milestone</a:t>
            </a:r>
            <a:r>
              <a:rPr lang="en-US" dirty="0" smtClean="0"/>
              <a:t> is a significant event that normally has no duration</a:t>
            </a:r>
          </a:p>
          <a:p>
            <a:pPr>
              <a:lnSpc>
                <a:spcPct val="90000"/>
              </a:lnSpc>
            </a:pPr>
            <a:r>
              <a:rPr lang="en-US" dirty="0" smtClean="0"/>
              <a:t>It often takes several activities and a lot of work to complete a milestone</a:t>
            </a:r>
          </a:p>
          <a:p>
            <a:pPr>
              <a:lnSpc>
                <a:spcPct val="90000"/>
              </a:lnSpc>
            </a:pPr>
            <a:r>
              <a:rPr lang="en-US" dirty="0" smtClean="0"/>
              <a:t>They’re useful tools for setting schedule goals and monitoring progress</a:t>
            </a:r>
          </a:p>
          <a:p>
            <a:pPr>
              <a:lnSpc>
                <a:spcPct val="90000"/>
              </a:lnSpc>
            </a:pPr>
            <a:r>
              <a:rPr lang="en-US" dirty="0" smtClean="0"/>
              <a:t>Examples include obtaining customer sign-off on key documents or completion of specific products</a:t>
            </a:r>
          </a:p>
        </p:txBody>
      </p:sp>
      <p:sp>
        <p:nvSpPr>
          <p:cNvPr id="6" name="Slide Number Placeholder 5"/>
          <p:cNvSpPr>
            <a:spLocks noGrp="1"/>
          </p:cNvSpPr>
          <p:nvPr>
            <p:ph type="sldNum" sz="quarter" idx="11"/>
          </p:nvPr>
        </p:nvSpPr>
        <p:spPr/>
        <p:txBody>
          <a:bodyPr/>
          <a:lstStyle/>
          <a:p>
            <a:pPr>
              <a:defRPr/>
            </a:pPr>
            <a:fld id="{48412D1A-37A6-4734-A1C1-78275680573E}"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228600"/>
            <a:ext cx="9144000" cy="990600"/>
          </a:xfrm>
        </p:spPr>
        <p:txBody>
          <a:bodyPr/>
          <a:lstStyle/>
          <a:p>
            <a:r>
              <a:rPr lang="en-US" dirty="0" smtClean="0"/>
              <a:t>What Went Wrong?</a:t>
            </a:r>
          </a:p>
        </p:txBody>
      </p:sp>
      <p:sp>
        <p:nvSpPr>
          <p:cNvPr id="19459" name="Content Placeholder 2"/>
          <p:cNvSpPr>
            <a:spLocks noGrp="1"/>
          </p:cNvSpPr>
          <p:nvPr>
            <p:ph idx="1"/>
          </p:nvPr>
        </p:nvSpPr>
        <p:spPr>
          <a:xfrm>
            <a:off x="76200" y="1295400"/>
            <a:ext cx="8991600" cy="4876800"/>
          </a:xfrm>
        </p:spPr>
        <p:txBody>
          <a:bodyPr/>
          <a:lstStyle/>
          <a:p>
            <a:r>
              <a:rPr lang="en-US" sz="2000" dirty="0" smtClean="0"/>
              <a:t>At the U.S. Federal Bureau of Investigation (FBI), poor time management was one of the reasons behind the failure of Trilogy, a “disastrous, unbelievably expensive piece of vaporware, which was more than four years in the (un)making. The system was supposed to enable FBI agents to integrate intelligence from isolated information silos within the Bureau.”*</a:t>
            </a:r>
          </a:p>
          <a:p>
            <a:r>
              <a:rPr lang="en-US" sz="2000" dirty="0" smtClean="0"/>
              <a:t>In May 2006, the Government Accounting Agency said that the Trilogy project failed at its core mission of improving the FBI’s investigative abilities and was plagued with missed milestones and escalating costs. Sentinel replaced Trilogy in 2007. </a:t>
            </a:r>
          </a:p>
          <a:p>
            <a:pPr>
              <a:spcAft>
                <a:spcPts val="2000"/>
              </a:spcAft>
            </a:pPr>
            <a:r>
              <a:rPr lang="en-US" sz="2000" dirty="0" smtClean="0"/>
              <a:t>During a test exercise in 2011, Sentinel experienced two outages, and the FBI determined that the current hardware structure was inadequate. In 2014, the system still wasn’t working well.</a:t>
            </a:r>
          </a:p>
          <a:p>
            <a:pPr marL="109537" indent="0">
              <a:buNone/>
            </a:pPr>
            <a:r>
              <a:rPr lang="en-US" sz="1600" dirty="0"/>
              <a:t>*Roberts, Paul, “Frustrated contractor sentenced for hacking FBI to speed deployment,”</a:t>
            </a:r>
          </a:p>
          <a:p>
            <a:pPr marL="109537" indent="0">
              <a:buNone/>
            </a:pPr>
            <a:r>
              <a:rPr lang="en-US" sz="1600" i="1" dirty="0"/>
              <a:t>InfoWorld Tech Watch, (July 6, 2006</a:t>
            </a:r>
            <a:r>
              <a:rPr lang="en-US" sz="1600" i="1" dirty="0" smtClean="0"/>
              <a:t>).</a:t>
            </a:r>
            <a:endParaRPr lang="en-US" sz="2000" dirty="0" smtClean="0"/>
          </a:p>
        </p:txBody>
      </p:sp>
      <p:sp>
        <p:nvSpPr>
          <p:cNvPr id="5" name="Slide Number Placeholder 4"/>
          <p:cNvSpPr>
            <a:spLocks noGrp="1"/>
          </p:cNvSpPr>
          <p:nvPr>
            <p:ph type="sldNum" sz="quarter" idx="11"/>
          </p:nvPr>
        </p:nvSpPr>
        <p:spPr/>
        <p:txBody>
          <a:bodyPr/>
          <a:lstStyle/>
          <a:p>
            <a:pPr>
              <a:defRPr/>
            </a:pPr>
            <a:fld id="{794306B0-50D0-4AFB-912A-EC99178B02FC}"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28600"/>
            <a:ext cx="9144000" cy="990600"/>
          </a:xfrm>
        </p:spPr>
        <p:txBody>
          <a:bodyPr/>
          <a:lstStyle/>
          <a:p>
            <a:r>
              <a:rPr lang="en-US" dirty="0" smtClean="0"/>
              <a:t>Sequencing Activities</a:t>
            </a:r>
          </a:p>
        </p:txBody>
      </p:sp>
      <p:sp>
        <p:nvSpPr>
          <p:cNvPr id="20483" name="Rectangle 3"/>
          <p:cNvSpPr>
            <a:spLocks noGrp="1" noChangeArrowheads="1"/>
          </p:cNvSpPr>
          <p:nvPr>
            <p:ph idx="1"/>
          </p:nvPr>
        </p:nvSpPr>
        <p:spPr>
          <a:xfrm>
            <a:off x="76200" y="1524000"/>
            <a:ext cx="8991600" cy="4648200"/>
          </a:xfrm>
        </p:spPr>
        <p:txBody>
          <a:bodyPr/>
          <a:lstStyle/>
          <a:p>
            <a:r>
              <a:rPr lang="en-US" dirty="0" smtClean="0"/>
              <a:t>Involves reviewing activities and determining dependencies</a:t>
            </a:r>
          </a:p>
          <a:p>
            <a:r>
              <a:rPr lang="en-US" dirty="0" smtClean="0"/>
              <a:t>A </a:t>
            </a:r>
            <a:r>
              <a:rPr lang="en-US" b="1" dirty="0" smtClean="0"/>
              <a:t>dependency</a:t>
            </a:r>
            <a:r>
              <a:rPr lang="en-US" dirty="0" smtClean="0"/>
              <a:t> or </a:t>
            </a:r>
            <a:r>
              <a:rPr lang="en-US" b="1" dirty="0" smtClean="0"/>
              <a:t>relationship</a:t>
            </a:r>
            <a:r>
              <a:rPr lang="en-US" dirty="0" smtClean="0"/>
              <a:t> is the sequencing of project activities or tasks	</a:t>
            </a:r>
          </a:p>
          <a:p>
            <a:r>
              <a:rPr lang="en-US" dirty="0" smtClean="0"/>
              <a:t>You </a:t>
            </a:r>
            <a:r>
              <a:rPr lang="en-US" i="1" dirty="0" smtClean="0"/>
              <a:t>must</a:t>
            </a:r>
            <a:r>
              <a:rPr lang="en-US" dirty="0" smtClean="0"/>
              <a:t> determine dependencies in order to use critical path analysis</a:t>
            </a:r>
          </a:p>
        </p:txBody>
      </p:sp>
      <p:sp>
        <p:nvSpPr>
          <p:cNvPr id="6" name="Slide Number Placeholder 5"/>
          <p:cNvSpPr>
            <a:spLocks noGrp="1"/>
          </p:cNvSpPr>
          <p:nvPr>
            <p:ph type="sldNum" sz="quarter" idx="11"/>
          </p:nvPr>
        </p:nvSpPr>
        <p:spPr/>
        <p:txBody>
          <a:bodyPr/>
          <a:lstStyle/>
          <a:p>
            <a:pPr>
              <a:defRPr/>
            </a:pPr>
            <a:fld id="{1C907678-8CC1-460A-BA5A-131F8F1087B4}"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152400"/>
            <a:ext cx="9144000" cy="990600"/>
          </a:xfrm>
        </p:spPr>
        <p:txBody>
          <a:bodyPr/>
          <a:lstStyle/>
          <a:p>
            <a:r>
              <a:rPr lang="en-US" dirty="0" smtClean="0"/>
              <a:t>Three types of Dependencies</a:t>
            </a:r>
          </a:p>
        </p:txBody>
      </p:sp>
      <p:sp>
        <p:nvSpPr>
          <p:cNvPr id="21507" name="Rectangle 3"/>
          <p:cNvSpPr>
            <a:spLocks noGrp="1" noChangeArrowheads="1"/>
          </p:cNvSpPr>
          <p:nvPr>
            <p:ph idx="1"/>
          </p:nvPr>
        </p:nvSpPr>
        <p:spPr>
          <a:xfrm>
            <a:off x="76200" y="1524000"/>
            <a:ext cx="8991600" cy="4572000"/>
          </a:xfrm>
        </p:spPr>
        <p:txBody>
          <a:bodyPr/>
          <a:lstStyle/>
          <a:p>
            <a:pPr>
              <a:lnSpc>
                <a:spcPct val="90000"/>
              </a:lnSpc>
            </a:pPr>
            <a:r>
              <a:rPr lang="en-US" b="1" dirty="0" smtClean="0"/>
              <a:t>Mandatory dependencies:</a:t>
            </a:r>
            <a:r>
              <a:rPr lang="en-US" dirty="0" smtClean="0"/>
              <a:t> inherent in the nature of the work being performed on a project, sometimes referred to as hard logic</a:t>
            </a:r>
            <a:endParaRPr lang="en-US" b="1" dirty="0" smtClean="0"/>
          </a:p>
          <a:p>
            <a:pPr>
              <a:lnSpc>
                <a:spcPct val="90000"/>
              </a:lnSpc>
            </a:pPr>
            <a:r>
              <a:rPr lang="en-US" b="1" dirty="0" smtClean="0"/>
              <a:t>Discretionary dependencies: </a:t>
            </a:r>
            <a:r>
              <a:rPr lang="en-US" dirty="0" smtClean="0"/>
              <a:t>defined by the project team.,  sometimes referred to as soft logic and should be used with care since they may limit later scheduling options</a:t>
            </a:r>
            <a:endParaRPr lang="en-US" b="1" dirty="0" smtClean="0"/>
          </a:p>
          <a:p>
            <a:pPr>
              <a:lnSpc>
                <a:spcPct val="90000"/>
              </a:lnSpc>
            </a:pPr>
            <a:r>
              <a:rPr lang="en-US" b="1" dirty="0" smtClean="0"/>
              <a:t>External dependencies:</a:t>
            </a:r>
            <a:r>
              <a:rPr lang="en-US" dirty="0" smtClean="0"/>
              <a:t> involve relationships between project and non-project activities</a:t>
            </a:r>
          </a:p>
        </p:txBody>
      </p:sp>
      <p:sp>
        <p:nvSpPr>
          <p:cNvPr id="6" name="Slide Number Placeholder 5"/>
          <p:cNvSpPr>
            <a:spLocks noGrp="1"/>
          </p:cNvSpPr>
          <p:nvPr>
            <p:ph type="sldNum" sz="quarter" idx="11"/>
          </p:nvPr>
        </p:nvSpPr>
        <p:spPr/>
        <p:txBody>
          <a:bodyPr/>
          <a:lstStyle/>
          <a:p>
            <a:pPr>
              <a:defRPr/>
            </a:pPr>
            <a:fld id="{5B8BBAD3-A968-47CC-BC42-F5C3CCDA5555}"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228600"/>
            <a:ext cx="9144000" cy="990600"/>
          </a:xfrm>
        </p:spPr>
        <p:txBody>
          <a:bodyPr/>
          <a:lstStyle/>
          <a:p>
            <a:r>
              <a:rPr lang="en-US" dirty="0" smtClean="0"/>
              <a:t>Network Diagrams</a:t>
            </a:r>
          </a:p>
        </p:txBody>
      </p:sp>
      <p:sp>
        <p:nvSpPr>
          <p:cNvPr id="22531" name="Rectangle 3"/>
          <p:cNvSpPr>
            <a:spLocks noGrp="1" noChangeArrowheads="1"/>
          </p:cNvSpPr>
          <p:nvPr>
            <p:ph idx="1"/>
          </p:nvPr>
        </p:nvSpPr>
        <p:spPr>
          <a:xfrm>
            <a:off x="76200" y="1600200"/>
            <a:ext cx="8991600" cy="4572000"/>
          </a:xfrm>
        </p:spPr>
        <p:txBody>
          <a:bodyPr/>
          <a:lstStyle/>
          <a:p>
            <a:r>
              <a:rPr lang="en-US" dirty="0" smtClean="0"/>
              <a:t>Network diagrams are the preferred technique for showing activity sequencing</a:t>
            </a:r>
          </a:p>
          <a:p>
            <a:r>
              <a:rPr lang="en-US" dirty="0" smtClean="0"/>
              <a:t>A </a:t>
            </a:r>
            <a:r>
              <a:rPr lang="en-US" b="1" dirty="0" smtClean="0"/>
              <a:t>network diagram</a:t>
            </a:r>
            <a:r>
              <a:rPr lang="en-US" dirty="0" smtClean="0"/>
              <a:t> is a schematic display of the logical relationships among, or sequencing of, project activities</a:t>
            </a:r>
          </a:p>
          <a:p>
            <a:r>
              <a:rPr lang="en-US" dirty="0" smtClean="0"/>
              <a:t>Two main formats are the arrow and precedence diagramming methods</a:t>
            </a:r>
          </a:p>
        </p:txBody>
      </p:sp>
      <p:sp>
        <p:nvSpPr>
          <p:cNvPr id="6" name="Slide Number Placeholder 5"/>
          <p:cNvSpPr>
            <a:spLocks noGrp="1"/>
          </p:cNvSpPr>
          <p:nvPr>
            <p:ph type="sldNum" sz="quarter" idx="11"/>
          </p:nvPr>
        </p:nvSpPr>
        <p:spPr/>
        <p:txBody>
          <a:bodyPr/>
          <a:lstStyle/>
          <a:p>
            <a:pPr>
              <a:defRPr/>
            </a:pPr>
            <a:fld id="{F9398F04-7328-4D9A-BC8C-7399E9F9A343}"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28600"/>
            <a:ext cx="9144000" cy="990600"/>
          </a:xfrm>
        </p:spPr>
        <p:txBody>
          <a:bodyPr>
            <a:normAutofit fontScale="90000"/>
          </a:bodyPr>
          <a:lstStyle/>
          <a:p>
            <a:r>
              <a:rPr lang="en-US" sz="3600" dirty="0" smtClean="0"/>
              <a:t>Figure 6-2. Network Diagram for Project X</a:t>
            </a:r>
            <a:endParaRPr lang="en-US" dirty="0" smtClean="0"/>
          </a:p>
        </p:txBody>
      </p:sp>
      <p:pic>
        <p:nvPicPr>
          <p:cNvPr id="2" name="Picture 1" descr="A network diagram. Note: Assume all durations are in days; A equals 1 means Activity A has a duration of 1 day. The diagram begins on the left with circle 1. An arrow labeled A equals 1 points from circle 1 to circle 2. An arrow labeled B equals 2 points from circle 1 to circle 3. An arrow labeled C equals 3 points from circle 1 to circle 4. An arrow labeled D equals 4 points from circle 2 to circle 5. An arrow labeled E equals 5 points from circle 3 to circle 5. An arrow labeled F equals 4 points from circle 3 to circle 6. An arrow labeled G equals 6 points from circle 4 to circle 7. An arrow labeled H equals 6 points from circle 5 to circle 6. An arrow labeled I equals 2 points from circle 7 to circle 6. An arrow labeled J equals 3 points from circle 6 to circl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4" y="1447800"/>
            <a:ext cx="9132571" cy="4577729"/>
          </a:xfrm>
          <a:prstGeom prst="rect">
            <a:avLst/>
          </a:prstGeom>
        </p:spPr>
      </p:pic>
      <p:sp>
        <p:nvSpPr>
          <p:cNvPr id="6" name="Slide Number Placeholder 5"/>
          <p:cNvSpPr>
            <a:spLocks noGrp="1"/>
          </p:cNvSpPr>
          <p:nvPr>
            <p:ph type="sldNum" sz="quarter" idx="11"/>
          </p:nvPr>
        </p:nvSpPr>
        <p:spPr/>
        <p:txBody>
          <a:bodyPr/>
          <a:lstStyle/>
          <a:p>
            <a:pPr>
              <a:buFontTx/>
              <a:buNone/>
              <a:defRPr/>
            </a:pPr>
            <a:fld id="{C3B026E8-5638-45B3-992F-6E806CDE3B8E}" type="slidenum">
              <a:rPr lang="en-US" smtClean="0"/>
              <a:pPr>
                <a:buFontTx/>
                <a:buNone/>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04800"/>
            <a:ext cx="9144000" cy="990600"/>
          </a:xfrm>
        </p:spPr>
        <p:txBody>
          <a:bodyPr>
            <a:normAutofit/>
          </a:bodyPr>
          <a:lstStyle/>
          <a:p>
            <a:r>
              <a:rPr lang="en-US" dirty="0" smtClean="0"/>
              <a:t>Arrow Diagramming Method (ADM)</a:t>
            </a:r>
          </a:p>
        </p:txBody>
      </p:sp>
      <p:sp>
        <p:nvSpPr>
          <p:cNvPr id="24579" name="Rectangle 3"/>
          <p:cNvSpPr>
            <a:spLocks noGrp="1" noChangeArrowheads="1"/>
          </p:cNvSpPr>
          <p:nvPr>
            <p:ph idx="1"/>
          </p:nvPr>
        </p:nvSpPr>
        <p:spPr>
          <a:xfrm>
            <a:off x="76200" y="1752600"/>
            <a:ext cx="8991600" cy="4495800"/>
          </a:xfrm>
        </p:spPr>
        <p:txBody>
          <a:bodyPr/>
          <a:lstStyle/>
          <a:p>
            <a:r>
              <a:rPr lang="en-US" dirty="0" smtClean="0"/>
              <a:t>Also called activity-on-arrow (AOA) network diagrams</a:t>
            </a:r>
          </a:p>
          <a:p>
            <a:r>
              <a:rPr lang="en-US" dirty="0" smtClean="0"/>
              <a:t>Activities are represented by arrows</a:t>
            </a:r>
          </a:p>
          <a:p>
            <a:r>
              <a:rPr lang="en-US" dirty="0" smtClean="0"/>
              <a:t>Nodes or circles are the starting and ending points of activities</a:t>
            </a:r>
          </a:p>
          <a:p>
            <a:r>
              <a:rPr lang="en-US" dirty="0" smtClean="0"/>
              <a:t>Can only show finish-to-start dependencies</a:t>
            </a:r>
          </a:p>
        </p:txBody>
      </p:sp>
      <p:sp>
        <p:nvSpPr>
          <p:cNvPr id="6" name="Slide Number Placeholder 5"/>
          <p:cNvSpPr>
            <a:spLocks noGrp="1"/>
          </p:cNvSpPr>
          <p:nvPr>
            <p:ph type="sldNum" sz="quarter" idx="11"/>
          </p:nvPr>
        </p:nvSpPr>
        <p:spPr/>
        <p:txBody>
          <a:bodyPr/>
          <a:lstStyle/>
          <a:p>
            <a:pPr>
              <a:defRPr/>
            </a:pPr>
            <a:fld id="{A4C98BB9-3C19-4BD6-9A5F-7F1B5FE7A47F}"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28600"/>
            <a:ext cx="9144000" cy="990600"/>
          </a:xfrm>
        </p:spPr>
        <p:txBody>
          <a:bodyPr>
            <a:normAutofit/>
          </a:bodyPr>
          <a:lstStyle/>
          <a:p>
            <a:r>
              <a:rPr lang="en-US" dirty="0" smtClean="0"/>
              <a:t>Process for Creating AOA Diagrams</a:t>
            </a:r>
          </a:p>
        </p:txBody>
      </p:sp>
      <p:sp>
        <p:nvSpPr>
          <p:cNvPr id="25603" name="Rectangle 3"/>
          <p:cNvSpPr>
            <a:spLocks noGrp="1" noChangeArrowheads="1"/>
          </p:cNvSpPr>
          <p:nvPr>
            <p:ph idx="1"/>
          </p:nvPr>
        </p:nvSpPr>
        <p:spPr>
          <a:xfrm>
            <a:off x="76200" y="1295400"/>
            <a:ext cx="8991600" cy="4876800"/>
          </a:xfrm>
        </p:spPr>
        <p:txBody>
          <a:bodyPr/>
          <a:lstStyle/>
          <a:p>
            <a:pPr marL="566737" indent="-457200">
              <a:buClr>
                <a:schemeClr val="tx1"/>
              </a:buClr>
              <a:buSzPct val="100000"/>
              <a:buFont typeface="+mj-lt"/>
              <a:buAutoNum type="arabicPeriod"/>
            </a:pPr>
            <a:r>
              <a:rPr lang="en-US" sz="2350" dirty="0" smtClean="0"/>
              <a:t>Find </a:t>
            </a:r>
            <a:r>
              <a:rPr lang="en-US" sz="2350" dirty="0" smtClean="0"/>
              <a:t>all of the activities that start at node 1.  Draw their finish nodes and draw arrows between node 1 and those finish nodes.  Put the activity letter or name and duration estimate on the associated arrow </a:t>
            </a:r>
          </a:p>
          <a:p>
            <a:pPr marL="566737" indent="-457200">
              <a:buClr>
                <a:schemeClr val="tx1"/>
              </a:buClr>
              <a:buSzPct val="100000"/>
              <a:buFont typeface="+mj-lt"/>
              <a:buAutoNum type="arabicPeriod"/>
            </a:pPr>
            <a:r>
              <a:rPr lang="en-US" sz="2350" dirty="0" smtClean="0"/>
              <a:t>Continuing </a:t>
            </a:r>
            <a:r>
              <a:rPr lang="en-US" sz="2350" dirty="0" smtClean="0"/>
              <a:t>drawing the network diagram, working from left to right.  Look for bursts and merges.  </a:t>
            </a:r>
            <a:r>
              <a:rPr lang="en-US" sz="2350" b="1" dirty="0" smtClean="0"/>
              <a:t>Bursts</a:t>
            </a:r>
            <a:r>
              <a:rPr lang="en-US" sz="2350" dirty="0" smtClean="0"/>
              <a:t> occur when a single node is followed by two or more activities.  A </a:t>
            </a:r>
            <a:r>
              <a:rPr lang="en-US" sz="2350" b="1" dirty="0" smtClean="0"/>
              <a:t>merge</a:t>
            </a:r>
            <a:r>
              <a:rPr lang="en-US" sz="2350" dirty="0" smtClean="0"/>
              <a:t> occurs when two or more nodes precede a single node</a:t>
            </a:r>
          </a:p>
          <a:p>
            <a:pPr marL="566737" indent="-457200">
              <a:buClr>
                <a:schemeClr val="tx1"/>
              </a:buClr>
              <a:buSzPct val="100000"/>
              <a:buFont typeface="+mj-lt"/>
              <a:buAutoNum type="arabicPeriod"/>
            </a:pPr>
            <a:r>
              <a:rPr lang="en-US" sz="2350" dirty="0" smtClean="0"/>
              <a:t>Continue </a:t>
            </a:r>
            <a:r>
              <a:rPr lang="en-US" sz="2350" dirty="0" smtClean="0"/>
              <a:t>drawing the project network diagram until all activities are included on the diagram that have dependencies</a:t>
            </a:r>
          </a:p>
          <a:p>
            <a:pPr marL="566737" indent="-457200">
              <a:buClr>
                <a:schemeClr val="tx1"/>
              </a:buClr>
              <a:buSzPct val="100000"/>
              <a:buFont typeface="+mj-lt"/>
              <a:buAutoNum type="arabicPeriod"/>
            </a:pPr>
            <a:r>
              <a:rPr lang="en-US" sz="2350" dirty="0" smtClean="0"/>
              <a:t>As </a:t>
            </a:r>
            <a:r>
              <a:rPr lang="en-US" sz="2350" dirty="0" smtClean="0"/>
              <a:t>a rule of thumb, all arrowheads should face toward the right, and no arrows should cross on an AOA network diagram</a:t>
            </a:r>
          </a:p>
        </p:txBody>
      </p:sp>
      <p:sp>
        <p:nvSpPr>
          <p:cNvPr id="6" name="Slide Number Placeholder 5"/>
          <p:cNvSpPr>
            <a:spLocks noGrp="1"/>
          </p:cNvSpPr>
          <p:nvPr>
            <p:ph type="sldNum" sz="quarter" idx="11"/>
          </p:nvPr>
        </p:nvSpPr>
        <p:spPr/>
        <p:txBody>
          <a:bodyPr/>
          <a:lstStyle/>
          <a:p>
            <a:pPr>
              <a:defRPr/>
            </a:pPr>
            <a:fld id="{F78120F8-6832-4F3B-ADF8-A6FDA54EFEAD}"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76200"/>
            <a:ext cx="9144000" cy="990600"/>
          </a:xfrm>
        </p:spPr>
        <p:txBody>
          <a:bodyPr>
            <a:normAutofit/>
          </a:bodyPr>
          <a:lstStyle/>
          <a:p>
            <a:r>
              <a:rPr lang="en-US" dirty="0" smtClean="0"/>
              <a:t>Learning Objectives, Part 1</a:t>
            </a:r>
          </a:p>
        </p:txBody>
      </p:sp>
      <p:sp>
        <p:nvSpPr>
          <p:cNvPr id="9219" name="Rectangle 3"/>
          <p:cNvSpPr>
            <a:spLocks noGrp="1" noChangeArrowheads="1"/>
          </p:cNvSpPr>
          <p:nvPr>
            <p:ph idx="1"/>
          </p:nvPr>
        </p:nvSpPr>
        <p:spPr>
          <a:xfrm>
            <a:off x="76200" y="1295400"/>
            <a:ext cx="8991600" cy="4343400"/>
          </a:xfrm>
        </p:spPr>
        <p:txBody>
          <a:bodyPr/>
          <a:lstStyle/>
          <a:p>
            <a:r>
              <a:rPr lang="en-US" sz="2400" dirty="0"/>
              <a:t>Understand the importance of project schedules and good project </a:t>
            </a:r>
            <a:r>
              <a:rPr lang="en-US" sz="2400" dirty="0" smtClean="0"/>
              <a:t>time management</a:t>
            </a:r>
            <a:endParaRPr lang="en-US" sz="2400" dirty="0"/>
          </a:p>
          <a:p>
            <a:r>
              <a:rPr lang="en-US" sz="2400" dirty="0" smtClean="0"/>
              <a:t>Discuss </a:t>
            </a:r>
            <a:r>
              <a:rPr lang="en-US" sz="2400" dirty="0"/>
              <a:t>the process of planning schedule management</a:t>
            </a:r>
          </a:p>
          <a:p>
            <a:r>
              <a:rPr lang="en-US" sz="2400" dirty="0" smtClean="0"/>
              <a:t>Define </a:t>
            </a:r>
            <a:r>
              <a:rPr lang="en-US" sz="2400" dirty="0"/>
              <a:t>activities as the basis for developing project schedules</a:t>
            </a:r>
          </a:p>
          <a:p>
            <a:r>
              <a:rPr lang="en-US" sz="2400" dirty="0" smtClean="0"/>
              <a:t>Describe </a:t>
            </a:r>
            <a:r>
              <a:rPr lang="en-US" sz="2400" dirty="0"/>
              <a:t>how project managers use network diagrams and </a:t>
            </a:r>
            <a:r>
              <a:rPr lang="en-US" sz="2400" dirty="0" smtClean="0"/>
              <a:t>dependencies to </a:t>
            </a:r>
            <a:r>
              <a:rPr lang="en-US" sz="2400" dirty="0"/>
              <a:t>assist in activity sequencing</a:t>
            </a:r>
          </a:p>
          <a:p>
            <a:r>
              <a:rPr lang="en-US" sz="2400" dirty="0" smtClean="0"/>
              <a:t>Understand </a:t>
            </a:r>
            <a:r>
              <a:rPr lang="en-US" sz="2400" dirty="0"/>
              <a:t>the relationship between estimating resources and </a:t>
            </a:r>
            <a:r>
              <a:rPr lang="en-US" sz="2400" dirty="0" smtClean="0"/>
              <a:t>project schedules</a:t>
            </a:r>
            <a:endParaRPr lang="en-US" sz="2400" dirty="0"/>
          </a:p>
          <a:p>
            <a:r>
              <a:rPr lang="en-US" sz="2400" dirty="0" smtClean="0"/>
              <a:t>Explain </a:t>
            </a:r>
            <a:r>
              <a:rPr lang="en-US" sz="2400" dirty="0"/>
              <a:t>how various tools and techniques help project managers </a:t>
            </a:r>
            <a:r>
              <a:rPr lang="en-US" sz="2400" dirty="0" smtClean="0"/>
              <a:t>perform activity </a:t>
            </a:r>
            <a:r>
              <a:rPr lang="en-US" sz="2400" dirty="0"/>
              <a:t>duration estimates</a:t>
            </a:r>
            <a:endParaRPr lang="en-US" sz="2400" dirty="0" smtClean="0"/>
          </a:p>
        </p:txBody>
      </p:sp>
      <p:sp>
        <p:nvSpPr>
          <p:cNvPr id="6" name="Slide Number Placeholder 5"/>
          <p:cNvSpPr>
            <a:spLocks noGrp="1"/>
          </p:cNvSpPr>
          <p:nvPr>
            <p:ph type="sldNum" sz="quarter" idx="11"/>
          </p:nvPr>
        </p:nvSpPr>
        <p:spPr/>
        <p:txBody>
          <a:bodyPr/>
          <a:lstStyle/>
          <a:p>
            <a:pPr>
              <a:defRPr/>
            </a:pPr>
            <a:fld id="{095F7A74-1AE0-4F48-ABDC-D6A934445B27}"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358140"/>
            <a:ext cx="9144000" cy="1089660"/>
          </a:xfrm>
        </p:spPr>
        <p:txBody>
          <a:bodyPr>
            <a:normAutofit fontScale="90000"/>
          </a:bodyPr>
          <a:lstStyle/>
          <a:p>
            <a:r>
              <a:rPr lang="en-US" dirty="0" smtClean="0"/>
              <a:t>Precedence Diagramming Method (PDM)</a:t>
            </a:r>
          </a:p>
        </p:txBody>
      </p:sp>
      <p:sp>
        <p:nvSpPr>
          <p:cNvPr id="26627" name="Rectangle 3"/>
          <p:cNvSpPr>
            <a:spLocks noGrp="1" noChangeArrowheads="1"/>
          </p:cNvSpPr>
          <p:nvPr>
            <p:ph idx="1"/>
          </p:nvPr>
        </p:nvSpPr>
        <p:spPr>
          <a:xfrm>
            <a:off x="76200" y="1828800"/>
            <a:ext cx="8991600" cy="2590800"/>
          </a:xfrm>
        </p:spPr>
        <p:txBody>
          <a:bodyPr/>
          <a:lstStyle/>
          <a:p>
            <a:r>
              <a:rPr lang="en-US" dirty="0" smtClean="0"/>
              <a:t>Activities are represented by boxes</a:t>
            </a:r>
          </a:p>
          <a:p>
            <a:r>
              <a:rPr lang="en-US" dirty="0" smtClean="0"/>
              <a:t>Arrows show relationships between activities</a:t>
            </a:r>
          </a:p>
          <a:p>
            <a:r>
              <a:rPr lang="en-US" dirty="0" smtClean="0"/>
              <a:t>More popular than ADM method and used by project management software</a:t>
            </a:r>
          </a:p>
          <a:p>
            <a:r>
              <a:rPr lang="en-US" dirty="0" smtClean="0"/>
              <a:t>Better at showing different types of dependencies</a:t>
            </a:r>
          </a:p>
        </p:txBody>
      </p:sp>
      <p:sp>
        <p:nvSpPr>
          <p:cNvPr id="6" name="Slide Number Placeholder 5"/>
          <p:cNvSpPr>
            <a:spLocks noGrp="1"/>
          </p:cNvSpPr>
          <p:nvPr>
            <p:ph type="sldNum" sz="quarter" idx="11"/>
          </p:nvPr>
        </p:nvSpPr>
        <p:spPr/>
        <p:txBody>
          <a:bodyPr/>
          <a:lstStyle/>
          <a:p>
            <a:pPr>
              <a:defRPr/>
            </a:pPr>
            <a:fld id="{45ECF90C-27FF-4771-A56A-23DBBE2C7B3C}"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152400"/>
            <a:ext cx="9144000" cy="990600"/>
          </a:xfrm>
        </p:spPr>
        <p:txBody>
          <a:bodyPr/>
          <a:lstStyle/>
          <a:p>
            <a:r>
              <a:rPr lang="en-US" sz="3600" b="1" dirty="0" smtClean="0"/>
              <a:t>Figure 6-3. Task Dependency Types</a:t>
            </a:r>
          </a:p>
        </p:txBody>
      </p:sp>
      <p:graphicFrame>
        <p:nvGraphicFramePr>
          <p:cNvPr id="4" name="Table 3" descr="A table with 3 columns and 5 rows. The column headers are Task dependency, Example, and Description."/>
          <p:cNvGraphicFramePr>
            <a:graphicFrameLocks noGrp="1"/>
          </p:cNvGraphicFramePr>
          <p:nvPr>
            <p:extLst>
              <p:ext uri="{D42A27DB-BD31-4B8C-83A1-F6EECF244321}">
                <p14:modId xmlns:p14="http://schemas.microsoft.com/office/powerpoint/2010/main" val="2400871285"/>
              </p:ext>
            </p:extLst>
          </p:nvPr>
        </p:nvGraphicFramePr>
        <p:xfrm>
          <a:off x="620713" y="1507190"/>
          <a:ext cx="7902574" cy="4427248"/>
        </p:xfrm>
        <a:graphic>
          <a:graphicData uri="http://schemas.openxmlformats.org/drawingml/2006/table">
            <a:tbl>
              <a:tblPr firstRow="1">
                <a:tableStyleId>{5C22544A-7EE6-4342-B048-85BDC9FD1C3A}</a:tableStyleId>
              </a:tblPr>
              <a:tblGrid>
                <a:gridCol w="2633628">
                  <a:extLst>
                    <a:ext uri="{9D8B030D-6E8A-4147-A177-3AD203B41FA5}">
                      <a16:colId xmlns="" xmlns:a16="http://schemas.microsoft.com/office/drawing/2014/main" val="1097144089"/>
                    </a:ext>
                  </a:extLst>
                </a:gridCol>
                <a:gridCol w="2634473">
                  <a:extLst>
                    <a:ext uri="{9D8B030D-6E8A-4147-A177-3AD203B41FA5}">
                      <a16:colId xmlns="" xmlns:a16="http://schemas.microsoft.com/office/drawing/2014/main" val="1628095092"/>
                    </a:ext>
                  </a:extLst>
                </a:gridCol>
                <a:gridCol w="2634473">
                  <a:extLst>
                    <a:ext uri="{9D8B030D-6E8A-4147-A177-3AD203B41FA5}">
                      <a16:colId xmlns="" xmlns:a16="http://schemas.microsoft.com/office/drawing/2014/main" val="1648939593"/>
                    </a:ext>
                  </a:extLst>
                </a:gridCol>
              </a:tblGrid>
              <a:tr h="169518">
                <a:tc>
                  <a:txBody>
                    <a:bodyPr/>
                    <a:lstStyle/>
                    <a:p>
                      <a:pPr marL="0" marR="0">
                        <a:lnSpc>
                          <a:spcPct val="107000"/>
                        </a:lnSpc>
                        <a:spcBef>
                          <a:spcPts val="0"/>
                        </a:spcBef>
                        <a:spcAft>
                          <a:spcPts val="0"/>
                        </a:spcAft>
                      </a:pPr>
                      <a:r>
                        <a:rPr lang="en-US" sz="1100" dirty="0">
                          <a:effectLst/>
                        </a:rPr>
                        <a:t>Task dependency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Example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61984685"/>
                  </a:ext>
                </a:extLst>
              </a:tr>
              <a:tr h="1061965">
                <a:tc>
                  <a:txBody>
                    <a:bodyPr/>
                    <a:lstStyle/>
                    <a:p>
                      <a:pPr marL="0" marR="0">
                        <a:lnSpc>
                          <a:spcPct val="107000"/>
                        </a:lnSpc>
                        <a:spcBef>
                          <a:spcPts val="0"/>
                        </a:spcBef>
                        <a:spcAft>
                          <a:spcPts val="0"/>
                        </a:spcAft>
                      </a:pPr>
                      <a:r>
                        <a:rPr lang="en-US" sz="1100">
                          <a:effectLst/>
                        </a:rPr>
                        <a:t>Finish-to-start (FS)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A diagram of a box labeled A in the top left corner and a box labeled B in the bottom right corner. An arrow points from the right side of box A to the top side of box 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Task (B) cannot start until task (A) finishes.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132188245"/>
                  </a:ext>
                </a:extLst>
              </a:tr>
              <a:tr h="1061965">
                <a:tc>
                  <a:txBody>
                    <a:bodyPr/>
                    <a:lstStyle/>
                    <a:p>
                      <a:pPr marL="0" marR="0">
                        <a:lnSpc>
                          <a:spcPct val="107000"/>
                        </a:lnSpc>
                        <a:spcBef>
                          <a:spcPts val="0"/>
                        </a:spcBef>
                        <a:spcAft>
                          <a:spcPts val="0"/>
                        </a:spcAft>
                      </a:pPr>
                      <a:r>
                        <a:rPr lang="en-US" sz="1100">
                          <a:effectLst/>
                        </a:rPr>
                        <a:t>Start-to-start (SS)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A diagram of a box labeled A above a box labeled B. Box B is more aligned to the right. An arrow points from the left side of box A down towards the left side of box 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Task (B) cannot start until task (A) starts.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846548907"/>
                  </a:ext>
                </a:extLst>
              </a:tr>
              <a:tr h="1061965">
                <a:tc>
                  <a:txBody>
                    <a:bodyPr/>
                    <a:lstStyle/>
                    <a:p>
                      <a:pPr marL="0" marR="0">
                        <a:lnSpc>
                          <a:spcPct val="107000"/>
                        </a:lnSpc>
                        <a:spcBef>
                          <a:spcPts val="0"/>
                        </a:spcBef>
                        <a:spcAft>
                          <a:spcPts val="0"/>
                        </a:spcAft>
                      </a:pPr>
                      <a:r>
                        <a:rPr lang="en-US" sz="1100">
                          <a:effectLst/>
                        </a:rPr>
                        <a:t>Finish-to-finish (FF)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A diagram of a box labeled A above a box labeled B. Box B is more aligned to the left. An arrow points from the right side of box A and down to the right side of box 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Task (B) cannot finish until task (A) finishes.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227907818"/>
                  </a:ext>
                </a:extLst>
              </a:tr>
              <a:tr h="1061965">
                <a:tc>
                  <a:txBody>
                    <a:bodyPr/>
                    <a:lstStyle/>
                    <a:p>
                      <a:pPr marL="0" marR="0">
                        <a:lnSpc>
                          <a:spcPct val="107000"/>
                        </a:lnSpc>
                        <a:spcBef>
                          <a:spcPts val="0"/>
                        </a:spcBef>
                        <a:spcAft>
                          <a:spcPts val="0"/>
                        </a:spcAft>
                      </a:pPr>
                      <a:r>
                        <a:rPr lang="en-US" sz="1100">
                          <a:effectLst/>
                        </a:rPr>
                        <a:t>Start-to-finish (SF)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A diagram of a box labeled A in the top right corner and a box labeled B in the bottom left corner. An arrow points from the left side of box A to the right side of box 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Task (B) cannot finish until task (A) starts.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38404873"/>
                  </a:ext>
                </a:extLst>
              </a:tr>
            </a:tbl>
          </a:graphicData>
        </a:graphic>
      </p:graphicFrame>
      <p:pic>
        <p:nvPicPr>
          <p:cNvPr id="2" name="Picture 1" descr="Screenshot of the table. Task dependencies are the nature of the relationship between two linked tasks. You link tasks by defining a dependency between their finish and start dates. For example, the “Contact caterers” task must finish before the start of the “Determine menus” task. There are four kinds of task dependencies in Microsoft Projec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96" y="1345629"/>
            <a:ext cx="8687322" cy="4750371"/>
          </a:xfrm>
          <a:prstGeom prst="rect">
            <a:avLst/>
          </a:prstGeom>
        </p:spPr>
      </p:pic>
      <p:sp>
        <p:nvSpPr>
          <p:cNvPr id="7" name="Slide Number Placeholder 6"/>
          <p:cNvSpPr>
            <a:spLocks noGrp="1"/>
          </p:cNvSpPr>
          <p:nvPr>
            <p:ph type="sldNum" sz="quarter" idx="11"/>
          </p:nvPr>
        </p:nvSpPr>
        <p:spPr/>
        <p:txBody>
          <a:bodyPr/>
          <a:lstStyle/>
          <a:p>
            <a:pPr>
              <a:buFontTx/>
              <a:buNone/>
              <a:defRPr/>
            </a:pPr>
            <a:fld id="{A4D16118-26E8-437C-B900-43E37754E064}" type="slidenum">
              <a:rPr lang="en-US" smtClean="0"/>
              <a:pPr>
                <a:buFontTx/>
                <a:buNone/>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228600"/>
            <a:ext cx="8686800" cy="1143000"/>
          </a:xfrm>
        </p:spPr>
        <p:txBody>
          <a:bodyPr>
            <a:normAutofit fontScale="90000"/>
          </a:bodyPr>
          <a:lstStyle/>
          <a:p>
            <a:r>
              <a:rPr lang="en-US" sz="3600" dirty="0" smtClean="0"/>
              <a:t>Figure 6-4. Sample PDM Network Diagram</a:t>
            </a:r>
            <a:endParaRPr lang="en-US" sz="3200" b="1" dirty="0" smtClean="0"/>
          </a:p>
        </p:txBody>
      </p:sp>
      <p:pic>
        <p:nvPicPr>
          <p:cNvPr id="3" name="Picture 2" descr="A network diagram. There are 10 boxes labeled A through J. Boxes A, B, and C are in the first column, boxes D, E, F, and G are in the second column, boxes H and I are in the third column, and box J is in the fourth column. Box A, Start: Monday 8/3/09, ID: 1, Finish: Monday 8/3/09, Duration: 1 day, Res: blank. An arrow points from box A to box D. Box B, Start: Monday 8/3/09, ID: 2, Finish: Tuesday 8/4/09, Duration: 2 days, Res: blank. An arrow points from box B to box E and F. Box C, Start: Monday 8/3/09, ID: 3, Finish: Wednesday 8/5/09, Duration: 3 days, Res: blank. An arrow points from box C to box G. Box D, Start: Tuesday 8/4/09, ID: 4, Finish: Friday 8/7/09, Duration: 4 days, Res: blank. An arrow points from box D to box H. Box E, Start: Wednesday 8/5/09, ID: 5, Finish: Tuesday 8/11/09, Duration: 5 days, Res: blank. An arrow points from box E to box H. Box F, start: Wednesday 8/5/09, ID: 6, Finish: Monday 8/10/09, Duration: 4 days, Res: blank. An arrow points from box F to box J. Box G, Start: Thursday 8/6/09, ID: 7, Finish: Thursday 8/13/09, Duration: 6 days, Res: blank. An arrow points from box G to box I. Box H, Start: Wednesday 8/12/09, ID: 8, Finish: Wednesday 8/19/09, Duration 6 days, Res: blank. An arrow points from box H to box J. Box I, Start: Friday 8/14/09, ID: 9, Finish: Monday 8/17/09, Duration: 2 days, Res: blank. An arrow points from box I to box J. Box J, Start: Thursday 8/20/09, ID: 10, Finish: Monday 8/24/09, Duration: 3 days, Res: blan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1" y="1828800"/>
            <a:ext cx="8889996" cy="3200399"/>
          </a:xfrm>
          <a:prstGeom prst="rect">
            <a:avLst/>
          </a:prstGeom>
        </p:spPr>
      </p:pic>
      <p:sp>
        <p:nvSpPr>
          <p:cNvPr id="6" name="Slide Number Placeholder 5"/>
          <p:cNvSpPr>
            <a:spLocks noGrp="1"/>
          </p:cNvSpPr>
          <p:nvPr>
            <p:ph type="sldNum" sz="quarter" idx="11"/>
          </p:nvPr>
        </p:nvSpPr>
        <p:spPr/>
        <p:txBody>
          <a:bodyPr/>
          <a:lstStyle/>
          <a:p>
            <a:pPr>
              <a:buFontTx/>
              <a:buNone/>
              <a:defRPr/>
            </a:pPr>
            <a:fld id="{2094BC48-FA5E-46CE-8C4F-D07352F303E3}" type="slidenum">
              <a:rPr lang="en-US" smtClean="0"/>
              <a:pPr>
                <a:buFontTx/>
                <a:buNone/>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52400"/>
            <a:ext cx="9144000" cy="990600"/>
          </a:xfrm>
        </p:spPr>
        <p:txBody>
          <a:bodyPr>
            <a:normAutofit/>
          </a:bodyPr>
          <a:lstStyle/>
          <a:p>
            <a:r>
              <a:rPr lang="en-US" dirty="0" smtClean="0"/>
              <a:t>Estimating Activity Resources</a:t>
            </a:r>
          </a:p>
        </p:txBody>
      </p:sp>
      <p:sp>
        <p:nvSpPr>
          <p:cNvPr id="29699" name="Rectangle 3"/>
          <p:cNvSpPr>
            <a:spLocks noGrp="1" noChangeArrowheads="1"/>
          </p:cNvSpPr>
          <p:nvPr>
            <p:ph idx="1"/>
          </p:nvPr>
        </p:nvSpPr>
        <p:spPr>
          <a:xfrm>
            <a:off x="76200" y="1219200"/>
            <a:ext cx="8991600" cy="4876800"/>
          </a:xfrm>
        </p:spPr>
        <p:txBody>
          <a:bodyPr/>
          <a:lstStyle/>
          <a:p>
            <a:r>
              <a:rPr lang="en-US" dirty="0" smtClean="0"/>
              <a:t>Before estimating activity durations, you must have a good idea of the quantity and type of resources that will be assigned to each activity; </a:t>
            </a:r>
            <a:r>
              <a:rPr lang="en-US" b="1" dirty="0" smtClean="0"/>
              <a:t>resources</a:t>
            </a:r>
            <a:r>
              <a:rPr lang="en-US" dirty="0" smtClean="0"/>
              <a:t> are people, equipment, and materials</a:t>
            </a:r>
          </a:p>
          <a:p>
            <a:pPr>
              <a:lnSpc>
                <a:spcPct val="90000"/>
              </a:lnSpc>
            </a:pPr>
            <a:r>
              <a:rPr lang="en-US" dirty="0" smtClean="0"/>
              <a:t>Consider important issues in estimating resources</a:t>
            </a:r>
          </a:p>
          <a:p>
            <a:pPr lvl="1">
              <a:lnSpc>
                <a:spcPct val="90000"/>
              </a:lnSpc>
            </a:pPr>
            <a:r>
              <a:rPr lang="en-US" dirty="0" smtClean="0"/>
              <a:t>How difficult will it be to do specific activities on this project?</a:t>
            </a:r>
          </a:p>
          <a:p>
            <a:pPr lvl="1">
              <a:lnSpc>
                <a:spcPct val="90000"/>
              </a:lnSpc>
            </a:pPr>
            <a:r>
              <a:rPr lang="en-US" dirty="0" smtClean="0"/>
              <a:t>What is the organization’s history in doing similar activities?</a:t>
            </a:r>
          </a:p>
          <a:p>
            <a:pPr lvl="1">
              <a:lnSpc>
                <a:spcPct val="90000"/>
              </a:lnSpc>
            </a:pPr>
            <a:r>
              <a:rPr lang="en-US" dirty="0" smtClean="0"/>
              <a:t>Are the required resources available?</a:t>
            </a:r>
          </a:p>
          <a:p>
            <a:pPr>
              <a:lnSpc>
                <a:spcPct val="90000"/>
              </a:lnSpc>
            </a:pPr>
            <a:r>
              <a:rPr lang="en-US" dirty="0" smtClean="0"/>
              <a:t>A </a:t>
            </a:r>
            <a:r>
              <a:rPr lang="en-US" b="1" dirty="0" smtClean="0"/>
              <a:t>resource breakdown structure </a:t>
            </a:r>
            <a:r>
              <a:rPr lang="en-US" dirty="0" smtClean="0"/>
              <a:t>is a hierarchical structure that identifies the project’s resources by category and type</a:t>
            </a:r>
          </a:p>
        </p:txBody>
      </p:sp>
      <p:sp>
        <p:nvSpPr>
          <p:cNvPr id="6" name="Slide Number Placeholder 5"/>
          <p:cNvSpPr>
            <a:spLocks noGrp="1"/>
          </p:cNvSpPr>
          <p:nvPr>
            <p:ph type="sldNum" sz="quarter" idx="11"/>
          </p:nvPr>
        </p:nvSpPr>
        <p:spPr/>
        <p:txBody>
          <a:bodyPr/>
          <a:lstStyle/>
          <a:p>
            <a:pPr>
              <a:defRPr/>
            </a:pPr>
            <a:fld id="{9A288B24-D97E-41B0-8DB0-789651200C06}"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28600"/>
            <a:ext cx="9144000" cy="990600"/>
          </a:xfrm>
        </p:spPr>
        <p:txBody>
          <a:bodyPr/>
          <a:lstStyle/>
          <a:p>
            <a:r>
              <a:rPr lang="en-US" dirty="0" smtClean="0"/>
              <a:t>Activity Duration Estimating</a:t>
            </a:r>
          </a:p>
        </p:txBody>
      </p:sp>
      <p:sp>
        <p:nvSpPr>
          <p:cNvPr id="30723" name="Rectangle 3"/>
          <p:cNvSpPr>
            <a:spLocks noGrp="1" noChangeArrowheads="1"/>
          </p:cNvSpPr>
          <p:nvPr>
            <p:ph idx="1"/>
          </p:nvPr>
        </p:nvSpPr>
        <p:spPr>
          <a:xfrm>
            <a:off x="76200" y="1676400"/>
            <a:ext cx="8991600" cy="4495800"/>
          </a:xfrm>
        </p:spPr>
        <p:txBody>
          <a:bodyPr/>
          <a:lstStyle/>
          <a:p>
            <a:r>
              <a:rPr lang="en-US" b="1" dirty="0" smtClean="0"/>
              <a:t>Duration</a:t>
            </a:r>
            <a:r>
              <a:rPr lang="en-US" dirty="0" smtClean="0"/>
              <a:t> includes the actual amount of time worked on an activity </a:t>
            </a:r>
            <a:r>
              <a:rPr lang="en-US" i="1" dirty="0" smtClean="0"/>
              <a:t>plus</a:t>
            </a:r>
            <a:r>
              <a:rPr lang="en-US" dirty="0" smtClean="0"/>
              <a:t> elapsed time</a:t>
            </a:r>
          </a:p>
          <a:p>
            <a:r>
              <a:rPr lang="en-US" b="1" dirty="0" smtClean="0"/>
              <a:t>Effort</a:t>
            </a:r>
            <a:r>
              <a:rPr lang="en-US" dirty="0" smtClean="0"/>
              <a:t> is the number of workdays or work hours required to complete a task</a:t>
            </a:r>
          </a:p>
          <a:p>
            <a:r>
              <a:rPr lang="en-US" dirty="0" smtClean="0"/>
              <a:t>Effort does not normally equal duration</a:t>
            </a:r>
          </a:p>
          <a:p>
            <a:r>
              <a:rPr lang="en-US" dirty="0" smtClean="0"/>
              <a:t>People doing the work should help create estimates, and an expert should review them</a:t>
            </a:r>
          </a:p>
        </p:txBody>
      </p:sp>
      <p:sp>
        <p:nvSpPr>
          <p:cNvPr id="6" name="Slide Number Placeholder 5"/>
          <p:cNvSpPr>
            <a:spLocks noGrp="1"/>
          </p:cNvSpPr>
          <p:nvPr>
            <p:ph type="sldNum" sz="quarter" idx="11"/>
          </p:nvPr>
        </p:nvSpPr>
        <p:spPr/>
        <p:txBody>
          <a:bodyPr/>
          <a:lstStyle/>
          <a:p>
            <a:pPr>
              <a:defRPr/>
            </a:pPr>
            <a:fld id="{3FF7902D-2E9A-4368-BC8F-780B390E78C2}"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28600"/>
            <a:ext cx="9144000" cy="990600"/>
          </a:xfrm>
        </p:spPr>
        <p:txBody>
          <a:bodyPr/>
          <a:lstStyle/>
          <a:p>
            <a:r>
              <a:rPr lang="en-US" dirty="0" smtClean="0"/>
              <a:t>Three-Point Estimates</a:t>
            </a:r>
          </a:p>
        </p:txBody>
      </p:sp>
      <p:sp>
        <p:nvSpPr>
          <p:cNvPr id="31747" name="Rectangle 3"/>
          <p:cNvSpPr>
            <a:spLocks noGrp="1" noChangeArrowheads="1"/>
          </p:cNvSpPr>
          <p:nvPr>
            <p:ph idx="1"/>
          </p:nvPr>
        </p:nvSpPr>
        <p:spPr>
          <a:xfrm>
            <a:off x="76200" y="1600200"/>
            <a:ext cx="8991600" cy="4572000"/>
          </a:xfrm>
        </p:spPr>
        <p:txBody>
          <a:bodyPr/>
          <a:lstStyle/>
          <a:p>
            <a:r>
              <a:rPr lang="en-US" dirty="0" smtClean="0"/>
              <a:t>Instead of providing activity estimates as a discrete number, such as four weeks, it’s often helpful to create a </a:t>
            </a:r>
            <a:r>
              <a:rPr lang="en-US" b="1" dirty="0" smtClean="0"/>
              <a:t>three-point estimate</a:t>
            </a:r>
          </a:p>
          <a:p>
            <a:pPr lvl="1"/>
            <a:r>
              <a:rPr lang="en-US" dirty="0" smtClean="0"/>
              <a:t>an estimate that includes an optimistic, most likely, and pessimistic estimate, such as three weeks for the optimistic, four weeks for the most likely, and five weeks for the pessimistic estimate</a:t>
            </a:r>
          </a:p>
          <a:p>
            <a:r>
              <a:rPr lang="en-US" dirty="0" smtClean="0"/>
              <a:t>Three-point estimates are needed for PERT and Monte Carlo simulations</a:t>
            </a:r>
          </a:p>
        </p:txBody>
      </p:sp>
      <p:sp>
        <p:nvSpPr>
          <p:cNvPr id="6" name="Slide Number Placeholder 5"/>
          <p:cNvSpPr>
            <a:spLocks noGrp="1"/>
          </p:cNvSpPr>
          <p:nvPr>
            <p:ph type="sldNum" sz="quarter" idx="11"/>
          </p:nvPr>
        </p:nvSpPr>
        <p:spPr/>
        <p:txBody>
          <a:bodyPr/>
          <a:lstStyle/>
          <a:p>
            <a:pPr>
              <a:defRPr/>
            </a:pPr>
            <a:fld id="{AD458F38-7F74-4F04-A54C-61AF37FECED0}"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228600"/>
            <a:ext cx="9144000" cy="990600"/>
          </a:xfrm>
        </p:spPr>
        <p:txBody>
          <a:bodyPr>
            <a:normAutofit/>
          </a:bodyPr>
          <a:lstStyle/>
          <a:p>
            <a:r>
              <a:rPr lang="en-US" dirty="0" smtClean="0"/>
              <a:t>Developing the Schedule</a:t>
            </a:r>
          </a:p>
        </p:txBody>
      </p:sp>
      <p:sp>
        <p:nvSpPr>
          <p:cNvPr id="32771" name="Rectangle 3"/>
          <p:cNvSpPr>
            <a:spLocks noGrp="1" noChangeArrowheads="1"/>
          </p:cNvSpPr>
          <p:nvPr>
            <p:ph idx="1"/>
          </p:nvPr>
        </p:nvSpPr>
        <p:spPr>
          <a:xfrm>
            <a:off x="76200" y="1524000"/>
            <a:ext cx="8991600" cy="4648200"/>
          </a:xfrm>
        </p:spPr>
        <p:txBody>
          <a:bodyPr/>
          <a:lstStyle/>
          <a:p>
            <a:pPr>
              <a:lnSpc>
                <a:spcPct val="90000"/>
              </a:lnSpc>
            </a:pPr>
            <a:r>
              <a:rPr lang="en-US" dirty="0" smtClean="0"/>
              <a:t>Uses results of the other time management processes to determine the start and end date of the project</a:t>
            </a:r>
          </a:p>
          <a:p>
            <a:pPr>
              <a:lnSpc>
                <a:spcPct val="90000"/>
              </a:lnSpc>
            </a:pPr>
            <a:r>
              <a:rPr lang="en-US" dirty="0" smtClean="0"/>
              <a:t>Ultimate goal is to create a realistic project schedule that provides a basis for monitoring project progress for the time dimension of the project</a:t>
            </a:r>
          </a:p>
          <a:p>
            <a:pPr>
              <a:lnSpc>
                <a:spcPct val="90000"/>
              </a:lnSpc>
            </a:pPr>
            <a:r>
              <a:rPr lang="en-US" dirty="0" smtClean="0"/>
              <a:t>Important tools and techniques include Gantt charts, critical path analysis, and critical chain scheduling, and PERT analysis</a:t>
            </a:r>
          </a:p>
        </p:txBody>
      </p:sp>
      <p:sp>
        <p:nvSpPr>
          <p:cNvPr id="6" name="Slide Number Placeholder 5"/>
          <p:cNvSpPr>
            <a:spLocks noGrp="1"/>
          </p:cNvSpPr>
          <p:nvPr>
            <p:ph type="sldNum" sz="quarter" idx="11"/>
          </p:nvPr>
        </p:nvSpPr>
        <p:spPr/>
        <p:txBody>
          <a:bodyPr/>
          <a:lstStyle/>
          <a:p>
            <a:pPr>
              <a:defRPr/>
            </a:pPr>
            <a:fld id="{EEF0914C-B560-4916-A481-53F2E5D7B739}"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228600"/>
            <a:ext cx="9144000" cy="990600"/>
          </a:xfrm>
        </p:spPr>
        <p:txBody>
          <a:bodyPr/>
          <a:lstStyle/>
          <a:p>
            <a:r>
              <a:rPr lang="en-US" dirty="0" smtClean="0"/>
              <a:t>Gantt Charts</a:t>
            </a:r>
          </a:p>
        </p:txBody>
      </p:sp>
      <p:sp>
        <p:nvSpPr>
          <p:cNvPr id="33795" name="Rectangle 3"/>
          <p:cNvSpPr>
            <a:spLocks noGrp="1" noChangeArrowheads="1"/>
          </p:cNvSpPr>
          <p:nvPr>
            <p:ph idx="1"/>
          </p:nvPr>
        </p:nvSpPr>
        <p:spPr>
          <a:xfrm>
            <a:off x="76200" y="1524000"/>
            <a:ext cx="8991600" cy="4648200"/>
          </a:xfrm>
        </p:spPr>
        <p:txBody>
          <a:bodyPr/>
          <a:lstStyle/>
          <a:p>
            <a:pPr>
              <a:lnSpc>
                <a:spcPct val="90000"/>
              </a:lnSpc>
            </a:pPr>
            <a:r>
              <a:rPr lang="en-US" b="1" dirty="0" smtClean="0"/>
              <a:t>Gantt charts</a:t>
            </a:r>
            <a:r>
              <a:rPr lang="en-US" dirty="0" smtClean="0"/>
              <a:t> provide a standard format for displaying project schedule information by listing project activities and their corresponding start and finish dates in a calendar format</a:t>
            </a:r>
          </a:p>
          <a:p>
            <a:pPr>
              <a:lnSpc>
                <a:spcPct val="90000"/>
              </a:lnSpc>
            </a:pPr>
            <a:r>
              <a:rPr lang="en-US" dirty="0" smtClean="0"/>
              <a:t>Symbols include:</a:t>
            </a:r>
          </a:p>
          <a:p>
            <a:pPr lvl="1">
              <a:lnSpc>
                <a:spcPct val="90000"/>
              </a:lnSpc>
            </a:pPr>
            <a:r>
              <a:rPr lang="en-US" dirty="0" smtClean="0"/>
              <a:t>A black diamond: a milestones </a:t>
            </a:r>
          </a:p>
          <a:p>
            <a:pPr lvl="1">
              <a:lnSpc>
                <a:spcPct val="90000"/>
              </a:lnSpc>
            </a:pPr>
            <a:r>
              <a:rPr lang="en-US" dirty="0" smtClean="0"/>
              <a:t>Thick black bars: summary tasks</a:t>
            </a:r>
          </a:p>
          <a:p>
            <a:pPr lvl="1">
              <a:lnSpc>
                <a:spcPct val="90000"/>
              </a:lnSpc>
            </a:pPr>
            <a:r>
              <a:rPr lang="en-US" dirty="0" smtClean="0"/>
              <a:t>Lighter horizontal bars: durations of tasks</a:t>
            </a:r>
          </a:p>
          <a:p>
            <a:pPr lvl="1">
              <a:lnSpc>
                <a:spcPct val="90000"/>
              </a:lnSpc>
            </a:pPr>
            <a:r>
              <a:rPr lang="en-US" dirty="0" smtClean="0"/>
              <a:t>Arrows: dependencies between tasks</a:t>
            </a:r>
          </a:p>
        </p:txBody>
      </p:sp>
      <p:sp>
        <p:nvSpPr>
          <p:cNvPr id="6" name="Slide Number Placeholder 5"/>
          <p:cNvSpPr>
            <a:spLocks noGrp="1"/>
          </p:cNvSpPr>
          <p:nvPr>
            <p:ph type="sldNum" sz="quarter" idx="11"/>
          </p:nvPr>
        </p:nvSpPr>
        <p:spPr/>
        <p:txBody>
          <a:bodyPr/>
          <a:lstStyle/>
          <a:p>
            <a:pPr>
              <a:defRPr/>
            </a:pPr>
            <a:fld id="{1FDE96D3-A52F-45D5-B2AF-E5E47A603FE7}"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152400"/>
            <a:ext cx="9144000" cy="990600"/>
          </a:xfrm>
        </p:spPr>
        <p:txBody>
          <a:bodyPr>
            <a:normAutofit/>
          </a:bodyPr>
          <a:lstStyle/>
          <a:p>
            <a:r>
              <a:rPr lang="en-US" dirty="0" smtClean="0"/>
              <a:t>Figure 6-5. Gantt Chart for Project X</a:t>
            </a:r>
          </a:p>
        </p:txBody>
      </p:sp>
      <p:pic>
        <p:nvPicPr>
          <p:cNvPr id="3" name="Picture 2" descr="A Gantt chart. On the left side is a pane with task names ranging from A to J. On the right is a timeline ranging from August 2, 2015 to August 23, 2015. The timeline is broken up into four sections with days ranging from Sunday to Saturday. Task A is completed on Monday of the first week and an arrow points from task A to task D. Task B ranges from Monday to Tuesday on the first week. Task C ranges from Monday to Wednesday on the first week. An arrow points from task C to task G. Task D ranges from Tuesday to Friday in the first week. An arrow points from task D to task H. Task E ranges from Wednesday of the first week to Tuesday of the second week. An arrow points from task E to task H. Task F ranges from Wednesday of the first week to Monday of the second week. An arrow points from task F to task J. Task G ranges from Thursday of the first week to Thursday of the second week. An arrow points from task G to task I. Task H ranges from Wednesday of the second week to Wednesday of the third week. An arrow points from task H to task J. Task I ranges from Friday of the second week to Monday of the third week. An arrow points from task I to task J. Task J ranges from Thursday of the third week to Monday of the fourth week. Note: Used with permission from Microsoft Corporation."/>
          <p:cNvPicPr>
            <a:picLocks noChangeAspect="1"/>
          </p:cNvPicPr>
          <p:nvPr/>
        </p:nvPicPr>
        <p:blipFill rotWithShape="1">
          <a:blip r:embed="rId2">
            <a:extLst>
              <a:ext uri="{28A0092B-C50C-407E-A947-70E740481C1C}">
                <a14:useLocalDpi xmlns:a14="http://schemas.microsoft.com/office/drawing/2010/main" val="0"/>
              </a:ext>
            </a:extLst>
          </a:blip>
          <a:srcRect b="7403"/>
          <a:stretch/>
        </p:blipFill>
        <p:spPr>
          <a:xfrm>
            <a:off x="459860" y="1597727"/>
            <a:ext cx="8224280" cy="3812473"/>
          </a:xfrm>
          <a:prstGeom prst="rect">
            <a:avLst/>
          </a:prstGeom>
        </p:spPr>
      </p:pic>
      <p:sp>
        <p:nvSpPr>
          <p:cNvPr id="7" name="Slide Number Placeholder 6"/>
          <p:cNvSpPr>
            <a:spLocks noGrp="1"/>
          </p:cNvSpPr>
          <p:nvPr>
            <p:ph type="sldNum" sz="quarter" idx="11"/>
          </p:nvPr>
        </p:nvSpPr>
        <p:spPr/>
        <p:txBody>
          <a:bodyPr/>
          <a:lstStyle/>
          <a:p>
            <a:pPr>
              <a:buFontTx/>
              <a:buNone/>
              <a:defRPr/>
            </a:pPr>
            <a:fld id="{F3784B9A-2398-468D-9D00-2729FA002109}" type="slidenum">
              <a:rPr lang="en-US" smtClean="0"/>
              <a:pPr>
                <a:buFontTx/>
                <a:buNone/>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1143000"/>
          </a:xfrm>
        </p:spPr>
        <p:txBody>
          <a:bodyPr>
            <a:normAutofit fontScale="90000"/>
          </a:bodyPr>
          <a:lstStyle/>
          <a:p>
            <a:r>
              <a:rPr lang="en-US" sz="3600" dirty="0" smtClean="0"/>
              <a:t>Figure 6-6. Gantt Chart for Software Launch Project</a:t>
            </a:r>
            <a:endParaRPr lang="en-US" dirty="0" smtClean="0"/>
          </a:p>
        </p:txBody>
      </p:sp>
      <p:pic>
        <p:nvPicPr>
          <p:cNvPr id="2" name="Picture 1" descr="A Gantt chart. On the left are task names which include Marketing plan distributed, Corp Comm, Corp Comm Kickoff, Comm Plan delivered, Packaging, Datasheets, Reseller kits, Competitive comparison, Demo script, Working model, Advertising, Develop creative briefs, Develop concepts, Creative Concepts, Ad development, Public relations, Working model, Beta Test, Develop Beta List, Mail Beta Copies, Provide Technical support, Close beta, Internal Communications, Hardware Relationships, Programs, Release to manufacturing, Manufacture product, and Project announced. An annotation pointing to Corp Comm reads, WBS hierarchy shown by indentations. On the right side is a timeline of the tasks ranging from December to June. An annotation pointing to the task related to Corp Comm reads, Summary task. An annotation pointing to the task related to Competitive comparison reads, Milestone. An annotation pointing to the task related to Develop concepts reads, Individual task bar. An annotation pointing to the task related to Provide technical support reads, Arrows show dependenci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796" y="1182114"/>
            <a:ext cx="6278409" cy="5142485"/>
          </a:xfrm>
          <a:prstGeom prst="rect">
            <a:avLst/>
          </a:prstGeom>
        </p:spPr>
      </p:pic>
      <p:sp>
        <p:nvSpPr>
          <p:cNvPr id="6" name="Slide Number Placeholder 5"/>
          <p:cNvSpPr>
            <a:spLocks noGrp="1"/>
          </p:cNvSpPr>
          <p:nvPr>
            <p:ph type="sldNum" sz="quarter" idx="11"/>
          </p:nvPr>
        </p:nvSpPr>
        <p:spPr/>
        <p:txBody>
          <a:bodyPr/>
          <a:lstStyle/>
          <a:p>
            <a:pPr>
              <a:buFontTx/>
              <a:buNone/>
              <a:defRPr/>
            </a:pPr>
            <a:fld id="{B9A2A0F0-42CA-4FF4-8D02-0516D9A5FAB1}" type="slidenum">
              <a:rPr lang="en-US" smtClean="0"/>
              <a:pPr>
                <a:buFontTx/>
                <a:buNone/>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Learning Objectives, Part 2</a:t>
            </a:r>
          </a:p>
        </p:txBody>
      </p:sp>
      <p:sp>
        <p:nvSpPr>
          <p:cNvPr id="10243" name="Rectangle 3"/>
          <p:cNvSpPr>
            <a:spLocks noGrp="1" noChangeArrowheads="1"/>
          </p:cNvSpPr>
          <p:nvPr>
            <p:ph idx="1"/>
          </p:nvPr>
        </p:nvSpPr>
        <p:spPr>
          <a:xfrm>
            <a:off x="457200" y="1066800"/>
            <a:ext cx="8229600" cy="5029200"/>
          </a:xfrm>
        </p:spPr>
        <p:txBody>
          <a:bodyPr/>
          <a:lstStyle/>
          <a:p>
            <a:r>
              <a:rPr lang="en-US" sz="2400" dirty="0"/>
              <a:t>Use a Gantt chart for planning and tracking schedule information, find </a:t>
            </a:r>
            <a:r>
              <a:rPr lang="en-US" sz="2400" dirty="0" smtClean="0"/>
              <a:t>the critical </a:t>
            </a:r>
            <a:r>
              <a:rPr lang="en-US" sz="2400" dirty="0"/>
              <a:t>path for a project, and describe how critical chain scheduling </a:t>
            </a:r>
            <a:r>
              <a:rPr lang="en-US" sz="2400" dirty="0" smtClean="0"/>
              <a:t>and the </a:t>
            </a:r>
            <a:r>
              <a:rPr lang="en-US" sz="2400" dirty="0"/>
              <a:t>Program Evaluation and Review Technique (PERT) affect </a:t>
            </a:r>
            <a:r>
              <a:rPr lang="en-US" sz="2400" dirty="0" smtClean="0"/>
              <a:t>schedule development</a:t>
            </a:r>
          </a:p>
          <a:p>
            <a:r>
              <a:rPr lang="en-US" sz="2400" dirty="0" smtClean="0"/>
              <a:t>Understand how time management is addressed using Agile</a:t>
            </a:r>
            <a:endParaRPr lang="en-US" sz="2400" dirty="0"/>
          </a:p>
          <a:p>
            <a:r>
              <a:rPr lang="en-US" sz="2400" dirty="0" smtClean="0"/>
              <a:t>Discuss </a:t>
            </a:r>
            <a:r>
              <a:rPr lang="en-US" sz="2400" dirty="0"/>
              <a:t>how reality checks and discipline are involved in controlling </a:t>
            </a:r>
            <a:r>
              <a:rPr lang="en-US" sz="2400" dirty="0" smtClean="0"/>
              <a:t>and managing </a:t>
            </a:r>
            <a:r>
              <a:rPr lang="en-US" sz="2400" dirty="0"/>
              <a:t>changes to the project schedule</a:t>
            </a:r>
          </a:p>
          <a:p>
            <a:r>
              <a:rPr lang="en-US" sz="2400" dirty="0" smtClean="0"/>
              <a:t>Describe </a:t>
            </a:r>
            <a:r>
              <a:rPr lang="en-US" sz="2400" dirty="0"/>
              <a:t>how project management software can assist in project </a:t>
            </a:r>
            <a:r>
              <a:rPr lang="en-US" sz="2400" dirty="0" smtClean="0"/>
              <a:t>time management </a:t>
            </a:r>
            <a:r>
              <a:rPr lang="en-US" sz="2400" dirty="0"/>
              <a:t>and review words of caution before using this software</a:t>
            </a:r>
            <a:endParaRPr lang="en-US" sz="2400" dirty="0" smtClean="0"/>
          </a:p>
        </p:txBody>
      </p:sp>
      <p:sp>
        <p:nvSpPr>
          <p:cNvPr id="6" name="Slide Number Placeholder 5"/>
          <p:cNvSpPr>
            <a:spLocks noGrp="1"/>
          </p:cNvSpPr>
          <p:nvPr>
            <p:ph type="sldNum" sz="quarter" idx="11"/>
          </p:nvPr>
        </p:nvSpPr>
        <p:spPr/>
        <p:txBody>
          <a:bodyPr/>
          <a:lstStyle/>
          <a:p>
            <a:pPr>
              <a:defRPr/>
            </a:pPr>
            <a:fld id="{415CD222-B7F2-423A-A3EB-D75792A90A34}"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381000"/>
            <a:ext cx="9144000" cy="990600"/>
          </a:xfrm>
        </p:spPr>
        <p:txBody>
          <a:bodyPr>
            <a:normAutofit/>
          </a:bodyPr>
          <a:lstStyle/>
          <a:p>
            <a:r>
              <a:rPr lang="en-US" dirty="0" smtClean="0"/>
              <a:t>Adding Milestones to Gantt Charts</a:t>
            </a:r>
          </a:p>
        </p:txBody>
      </p:sp>
      <p:sp>
        <p:nvSpPr>
          <p:cNvPr id="36867" name="Rectangle 3"/>
          <p:cNvSpPr>
            <a:spLocks noGrp="1" noChangeArrowheads="1"/>
          </p:cNvSpPr>
          <p:nvPr>
            <p:ph idx="1"/>
          </p:nvPr>
        </p:nvSpPr>
        <p:spPr>
          <a:xfrm>
            <a:off x="76200" y="1676400"/>
            <a:ext cx="8991600" cy="4648200"/>
          </a:xfrm>
        </p:spPr>
        <p:txBody>
          <a:bodyPr/>
          <a:lstStyle/>
          <a:p>
            <a:r>
              <a:rPr lang="en-US" dirty="0" smtClean="0"/>
              <a:t>Many people like to focus on meeting milestones, especially for large projects</a:t>
            </a:r>
          </a:p>
          <a:p>
            <a:r>
              <a:rPr lang="en-US" dirty="0" smtClean="0"/>
              <a:t>Milestones emphasize important events or accomplishments on projects</a:t>
            </a:r>
          </a:p>
          <a:p>
            <a:r>
              <a:rPr lang="en-US" dirty="0" smtClean="0"/>
              <a:t>Normally create milestone by entering tasks with a zero duration, or you can mark any task as a milestone</a:t>
            </a:r>
          </a:p>
        </p:txBody>
      </p:sp>
      <p:sp>
        <p:nvSpPr>
          <p:cNvPr id="6" name="Slide Number Placeholder 5"/>
          <p:cNvSpPr>
            <a:spLocks noGrp="1"/>
          </p:cNvSpPr>
          <p:nvPr>
            <p:ph type="sldNum" sz="quarter" idx="11"/>
          </p:nvPr>
        </p:nvSpPr>
        <p:spPr/>
        <p:txBody>
          <a:bodyPr/>
          <a:lstStyle/>
          <a:p>
            <a:pPr>
              <a:defRPr/>
            </a:pPr>
            <a:fld id="{2C850C89-3CD0-4104-9DBD-5E8728FD873E}"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304800"/>
            <a:ext cx="9144000" cy="990600"/>
          </a:xfrm>
        </p:spPr>
        <p:txBody>
          <a:bodyPr/>
          <a:lstStyle/>
          <a:p>
            <a:r>
              <a:rPr lang="en-US" dirty="0" smtClean="0"/>
              <a:t>SMART Criteria</a:t>
            </a:r>
          </a:p>
        </p:txBody>
      </p:sp>
      <p:sp>
        <p:nvSpPr>
          <p:cNvPr id="37891" name="Rectangle 3"/>
          <p:cNvSpPr>
            <a:spLocks noGrp="1" noChangeArrowheads="1"/>
          </p:cNvSpPr>
          <p:nvPr>
            <p:ph idx="1"/>
          </p:nvPr>
        </p:nvSpPr>
        <p:spPr>
          <a:xfrm>
            <a:off x="76200" y="1600200"/>
            <a:ext cx="8991600" cy="4648200"/>
          </a:xfrm>
        </p:spPr>
        <p:txBody>
          <a:bodyPr/>
          <a:lstStyle/>
          <a:p>
            <a:r>
              <a:rPr lang="en-US" dirty="0" smtClean="0"/>
              <a:t>Milestones should be</a:t>
            </a:r>
          </a:p>
          <a:p>
            <a:pPr lvl="1"/>
            <a:r>
              <a:rPr lang="en-US" b="1" dirty="0" smtClean="0"/>
              <a:t>S</a:t>
            </a:r>
            <a:r>
              <a:rPr lang="en-US" dirty="0" smtClean="0"/>
              <a:t>pecific</a:t>
            </a:r>
          </a:p>
          <a:p>
            <a:pPr lvl="1"/>
            <a:r>
              <a:rPr lang="en-US" b="1" dirty="0" smtClean="0"/>
              <a:t>M</a:t>
            </a:r>
            <a:r>
              <a:rPr lang="en-US" dirty="0" smtClean="0"/>
              <a:t>easurable</a:t>
            </a:r>
          </a:p>
          <a:p>
            <a:pPr lvl="1"/>
            <a:r>
              <a:rPr lang="en-US" b="1" dirty="0" smtClean="0"/>
              <a:t>A</a:t>
            </a:r>
            <a:r>
              <a:rPr lang="en-US" dirty="0" smtClean="0"/>
              <a:t>ssignable</a:t>
            </a:r>
          </a:p>
          <a:p>
            <a:pPr lvl="1"/>
            <a:r>
              <a:rPr lang="en-US" b="1" dirty="0" smtClean="0"/>
              <a:t>R</a:t>
            </a:r>
            <a:r>
              <a:rPr lang="en-US" dirty="0" smtClean="0"/>
              <a:t>ealistic</a:t>
            </a:r>
          </a:p>
          <a:p>
            <a:pPr lvl="1"/>
            <a:r>
              <a:rPr lang="en-US" b="1" dirty="0" smtClean="0"/>
              <a:t>T</a:t>
            </a:r>
            <a:r>
              <a:rPr lang="en-US" dirty="0" smtClean="0"/>
              <a:t>ime-framed</a:t>
            </a:r>
          </a:p>
        </p:txBody>
      </p:sp>
      <p:sp>
        <p:nvSpPr>
          <p:cNvPr id="6" name="Slide Number Placeholder 5"/>
          <p:cNvSpPr>
            <a:spLocks noGrp="1"/>
          </p:cNvSpPr>
          <p:nvPr>
            <p:ph type="sldNum" sz="quarter" idx="11"/>
          </p:nvPr>
        </p:nvSpPr>
        <p:spPr/>
        <p:txBody>
          <a:bodyPr/>
          <a:lstStyle/>
          <a:p>
            <a:pPr>
              <a:defRPr/>
            </a:pPr>
            <a:fld id="{F249AFF9-8771-4AA9-8D36-4C4D22991DE7}"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228600"/>
            <a:ext cx="9144000" cy="990600"/>
          </a:xfrm>
        </p:spPr>
        <p:txBody>
          <a:bodyPr>
            <a:normAutofit/>
          </a:bodyPr>
          <a:lstStyle/>
          <a:p>
            <a:r>
              <a:rPr lang="en-US" dirty="0" smtClean="0"/>
              <a:t>Best Practice</a:t>
            </a:r>
          </a:p>
        </p:txBody>
      </p:sp>
      <p:sp>
        <p:nvSpPr>
          <p:cNvPr id="38915" name="Content Placeholder 2"/>
          <p:cNvSpPr>
            <a:spLocks noGrp="1"/>
          </p:cNvSpPr>
          <p:nvPr>
            <p:ph idx="1"/>
          </p:nvPr>
        </p:nvSpPr>
        <p:spPr>
          <a:xfrm>
            <a:off x="76200" y="1524000"/>
            <a:ext cx="8991600" cy="4648200"/>
          </a:xfrm>
        </p:spPr>
        <p:txBody>
          <a:bodyPr/>
          <a:lstStyle/>
          <a:p>
            <a:r>
              <a:rPr lang="en-US" sz="2400" dirty="0" smtClean="0"/>
              <a:t>Shawn Anchor suggests the 20-second rule in his book, </a:t>
            </a:r>
            <a:r>
              <a:rPr lang="en-US" sz="2400" i="1" dirty="0" smtClean="0"/>
              <a:t>The Happiness Advantage</a:t>
            </a:r>
          </a:p>
          <a:p>
            <a:r>
              <a:rPr lang="en-US" sz="2400" dirty="0" smtClean="0"/>
              <a:t>People prefer the path of least resistance. For example, if you have to wait in line 20 seconds to get a second scoop of ice cream, you might resist it</a:t>
            </a:r>
          </a:p>
          <a:p>
            <a:r>
              <a:rPr lang="en-US" sz="2400" dirty="0" smtClean="0"/>
              <a:t>Anchor recommends making it more difficult for yourself to be distracted at work by keeping email or websites closed while you are working</a:t>
            </a:r>
          </a:p>
          <a:p>
            <a:r>
              <a:rPr lang="en-US" sz="2400" dirty="0" smtClean="0"/>
              <a:t>Save time by adding time to the distracting behaviors at work</a:t>
            </a:r>
          </a:p>
        </p:txBody>
      </p:sp>
      <p:sp>
        <p:nvSpPr>
          <p:cNvPr id="5" name="Slide Number Placeholder 4"/>
          <p:cNvSpPr>
            <a:spLocks noGrp="1"/>
          </p:cNvSpPr>
          <p:nvPr>
            <p:ph type="sldNum" sz="quarter" idx="11"/>
          </p:nvPr>
        </p:nvSpPr>
        <p:spPr/>
        <p:txBody>
          <a:bodyPr/>
          <a:lstStyle/>
          <a:p>
            <a:pPr>
              <a:defRPr/>
            </a:pPr>
            <a:fld id="{99979918-EED6-4DDB-A923-FD1FF82340CB}"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16643"/>
            <a:ext cx="8229600" cy="709714"/>
          </a:xfrm>
        </p:spPr>
        <p:txBody>
          <a:bodyPr>
            <a:normAutofit fontScale="90000"/>
          </a:bodyPr>
          <a:lstStyle/>
          <a:p>
            <a:r>
              <a:rPr lang="en-US" sz="3600" dirty="0" smtClean="0"/>
              <a:t>Figure 6-7. Sample Tracking Gantt Chart</a:t>
            </a:r>
            <a:endParaRPr lang="en-US" sz="4400" dirty="0" smtClean="0"/>
          </a:p>
        </p:txBody>
      </p:sp>
      <p:pic>
        <p:nvPicPr>
          <p:cNvPr id="2" name="Picture 1" descr="A Gantt chart. On the left are task names which include Contract Awarded, Main Task 1, Subtask 1.1, Subtask 1.2, Subtask 1.3, Deliverable 1, Main Task 2, Subtask 2.1, Subtask 2.2, Deliverable 2, Main Task 3, Project Review 1, Project Review 1, Project Review 2, and Final Report and Presentation. On the right side is a timeline of the tasks ranging from March to May. An annotation pointing to the top task related to subtask 1.2 reads, Planned dates. An annotation pointing to the bottom task related to subtask 1.2 reads, Actual dates. Planned dates ranged from March 3 to March 15, actual dates ranged from March 3 to March 18. An annotation pointing to a task related to Final Report and Presentation around May 5 reads, Slipped milesto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84573"/>
            <a:ext cx="8610599" cy="4987627"/>
          </a:xfrm>
          <a:prstGeom prst="rect">
            <a:avLst/>
          </a:prstGeom>
        </p:spPr>
      </p:pic>
      <p:sp>
        <p:nvSpPr>
          <p:cNvPr id="6" name="Slide Number Placeholder 5"/>
          <p:cNvSpPr>
            <a:spLocks noGrp="1"/>
          </p:cNvSpPr>
          <p:nvPr>
            <p:ph type="sldNum" sz="quarter" idx="11"/>
          </p:nvPr>
        </p:nvSpPr>
        <p:spPr/>
        <p:txBody>
          <a:bodyPr/>
          <a:lstStyle/>
          <a:p>
            <a:pPr>
              <a:buFontTx/>
              <a:buNone/>
              <a:defRPr/>
            </a:pPr>
            <a:fld id="{AFC8D2FF-D138-478B-A589-5C463DE2B723}" type="slidenum">
              <a:rPr lang="en-US" smtClean="0"/>
              <a:pPr>
                <a:buFontTx/>
                <a:buNone/>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228600"/>
            <a:ext cx="9144000" cy="990600"/>
          </a:xfrm>
        </p:spPr>
        <p:txBody>
          <a:bodyPr>
            <a:normAutofit/>
          </a:bodyPr>
          <a:lstStyle/>
          <a:p>
            <a:r>
              <a:rPr lang="en-US" dirty="0" smtClean="0"/>
              <a:t>Critical Path Method (CPM)</a:t>
            </a:r>
          </a:p>
        </p:txBody>
      </p:sp>
      <p:sp>
        <p:nvSpPr>
          <p:cNvPr id="40963" name="Rectangle 3"/>
          <p:cNvSpPr>
            <a:spLocks noGrp="1" noChangeArrowheads="1"/>
          </p:cNvSpPr>
          <p:nvPr>
            <p:ph idx="1"/>
          </p:nvPr>
        </p:nvSpPr>
        <p:spPr>
          <a:xfrm>
            <a:off x="76200" y="1524000"/>
            <a:ext cx="8991600" cy="4648200"/>
          </a:xfrm>
        </p:spPr>
        <p:txBody>
          <a:bodyPr/>
          <a:lstStyle/>
          <a:p>
            <a:pPr>
              <a:lnSpc>
                <a:spcPct val="90000"/>
              </a:lnSpc>
            </a:pPr>
            <a:r>
              <a:rPr lang="en-US" b="1" dirty="0" smtClean="0"/>
              <a:t>CPM</a:t>
            </a:r>
            <a:r>
              <a:rPr lang="en-US" dirty="0" smtClean="0"/>
              <a:t> is a network diagramming technique used to predict total project duration</a:t>
            </a:r>
          </a:p>
          <a:p>
            <a:pPr>
              <a:lnSpc>
                <a:spcPct val="90000"/>
              </a:lnSpc>
            </a:pPr>
            <a:r>
              <a:rPr lang="en-US" dirty="0" smtClean="0"/>
              <a:t>A </a:t>
            </a:r>
            <a:r>
              <a:rPr lang="en-US" b="1" dirty="0" smtClean="0"/>
              <a:t>critical path</a:t>
            </a:r>
            <a:r>
              <a:rPr lang="en-US" dirty="0" smtClean="0"/>
              <a:t> for a project is the series of activities that determines the </a:t>
            </a:r>
            <a:r>
              <a:rPr lang="en-US" i="1" dirty="0" smtClean="0"/>
              <a:t>earliest time</a:t>
            </a:r>
            <a:r>
              <a:rPr lang="en-US" dirty="0" smtClean="0"/>
              <a:t> by which the project can be completed</a:t>
            </a:r>
          </a:p>
          <a:p>
            <a:pPr>
              <a:lnSpc>
                <a:spcPct val="90000"/>
              </a:lnSpc>
            </a:pPr>
            <a:r>
              <a:rPr lang="en-US" dirty="0" smtClean="0"/>
              <a:t>The critical path is the </a:t>
            </a:r>
            <a:r>
              <a:rPr lang="en-US" i="1" dirty="0" smtClean="0"/>
              <a:t>longest path</a:t>
            </a:r>
            <a:r>
              <a:rPr lang="en-US" dirty="0" smtClean="0"/>
              <a:t> through the network diagram and has the least amount of</a:t>
            </a:r>
            <a:r>
              <a:rPr lang="en-US" b="1" dirty="0" smtClean="0"/>
              <a:t> </a:t>
            </a:r>
            <a:r>
              <a:rPr lang="en-US" dirty="0" smtClean="0"/>
              <a:t>slack or float</a:t>
            </a:r>
          </a:p>
          <a:p>
            <a:pPr>
              <a:lnSpc>
                <a:spcPct val="90000"/>
              </a:lnSpc>
            </a:pPr>
            <a:r>
              <a:rPr lang="en-US" b="1" dirty="0" smtClean="0"/>
              <a:t>Slack </a:t>
            </a:r>
            <a:r>
              <a:rPr lang="en-US" dirty="0" smtClean="0"/>
              <a:t>or</a:t>
            </a:r>
            <a:r>
              <a:rPr lang="en-US" b="1" dirty="0" smtClean="0"/>
              <a:t> float</a:t>
            </a:r>
            <a:r>
              <a:rPr lang="en-US" dirty="0" smtClean="0"/>
              <a:t> is</a:t>
            </a:r>
            <a:r>
              <a:rPr lang="en-US" b="1" dirty="0" smtClean="0"/>
              <a:t> </a:t>
            </a:r>
            <a:r>
              <a:rPr lang="en-US" dirty="0" smtClean="0"/>
              <a:t>the amount of time an activity may be delayed without delaying a succeeding activity or the project finish date</a:t>
            </a:r>
          </a:p>
        </p:txBody>
      </p:sp>
      <p:sp>
        <p:nvSpPr>
          <p:cNvPr id="6" name="Slide Number Placeholder 5"/>
          <p:cNvSpPr>
            <a:spLocks noGrp="1"/>
          </p:cNvSpPr>
          <p:nvPr>
            <p:ph type="sldNum" sz="quarter" idx="11"/>
          </p:nvPr>
        </p:nvSpPr>
        <p:spPr/>
        <p:txBody>
          <a:bodyPr/>
          <a:lstStyle/>
          <a:p>
            <a:pPr>
              <a:defRPr/>
            </a:pPr>
            <a:fld id="{EBA1AB2D-5DFB-4950-AF7C-9D232B8F5198}"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304800"/>
            <a:ext cx="9144000" cy="990600"/>
          </a:xfrm>
        </p:spPr>
        <p:txBody>
          <a:bodyPr/>
          <a:lstStyle/>
          <a:p>
            <a:r>
              <a:rPr lang="en-US" dirty="0" smtClean="0"/>
              <a:t>Calculating the Critical Path</a:t>
            </a:r>
          </a:p>
        </p:txBody>
      </p:sp>
      <p:sp>
        <p:nvSpPr>
          <p:cNvPr id="41987" name="Rectangle 3"/>
          <p:cNvSpPr>
            <a:spLocks noGrp="1" noChangeArrowheads="1"/>
          </p:cNvSpPr>
          <p:nvPr>
            <p:ph idx="1"/>
          </p:nvPr>
        </p:nvSpPr>
        <p:spPr>
          <a:xfrm>
            <a:off x="76200" y="1600200"/>
            <a:ext cx="8991600" cy="4648200"/>
          </a:xfrm>
        </p:spPr>
        <p:txBody>
          <a:bodyPr/>
          <a:lstStyle/>
          <a:p>
            <a:r>
              <a:rPr lang="en-US" dirty="0" smtClean="0"/>
              <a:t>First develop a good network diagram</a:t>
            </a:r>
          </a:p>
          <a:p>
            <a:r>
              <a:rPr lang="en-US" dirty="0" smtClean="0"/>
              <a:t>Add the duration estimates for all activities on each path through the network diagram</a:t>
            </a:r>
          </a:p>
          <a:p>
            <a:r>
              <a:rPr lang="en-US" dirty="0" smtClean="0"/>
              <a:t>The longest path is the critical path</a:t>
            </a:r>
          </a:p>
          <a:p>
            <a:r>
              <a:rPr lang="en-US" dirty="0" smtClean="0"/>
              <a:t>If one or more of the activities on the critical path takes longer than planned, the whole project schedule will slip </a:t>
            </a:r>
            <a:r>
              <a:rPr lang="en-US" i="1" dirty="0" smtClean="0"/>
              <a:t>unless</a:t>
            </a:r>
            <a:r>
              <a:rPr lang="en-US" dirty="0" smtClean="0"/>
              <a:t> the project manager takes corrective action</a:t>
            </a:r>
          </a:p>
        </p:txBody>
      </p:sp>
      <p:sp>
        <p:nvSpPr>
          <p:cNvPr id="6" name="Slide Number Placeholder 5"/>
          <p:cNvSpPr>
            <a:spLocks noGrp="1"/>
          </p:cNvSpPr>
          <p:nvPr>
            <p:ph type="sldNum" sz="quarter" idx="11"/>
          </p:nvPr>
        </p:nvSpPr>
        <p:spPr/>
        <p:txBody>
          <a:bodyPr/>
          <a:lstStyle/>
          <a:p>
            <a:pPr>
              <a:defRPr/>
            </a:pPr>
            <a:fld id="{F82DCDDA-7202-4BF8-8035-48F69F05CA08}"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52400"/>
            <a:ext cx="8229600" cy="1143000"/>
          </a:xfrm>
        </p:spPr>
        <p:txBody>
          <a:bodyPr>
            <a:normAutofit fontScale="90000"/>
          </a:bodyPr>
          <a:lstStyle/>
          <a:p>
            <a:r>
              <a:rPr lang="en-US" sz="3600" dirty="0" smtClean="0"/>
              <a:t>Figure 6-8.  Determining the Critical Path for Project X</a:t>
            </a:r>
          </a:p>
        </p:txBody>
      </p:sp>
      <p:pic>
        <p:nvPicPr>
          <p:cNvPr id="2" name="Picture 1" descr="A network diagram. Note: Assume all durations are in days. Path 1 begins at A then goes to D then H then J. The length equals 1 plus 4 plus 6 plus 3 which equals 14 days. Path 2 begins at B then goes to E then H then J. The length equals 2 plus 5 plus 6 plus 3 which equals 16 days. Path 3 begins at B then goes to F then J. Length equals 2 plus 4 plus 3 equals 9 days. Path 4 begins at C then goes to G then I then J. The length is equal to 3 plus 6 plus 2 plus 3 equals 14 days. Since the critical path is the longest path through the network diagram, Path 2, B-E-H-J, is the critical path for Project 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29520"/>
            <a:ext cx="7467600" cy="5071280"/>
          </a:xfrm>
          <a:prstGeom prst="rect">
            <a:avLst/>
          </a:prstGeom>
        </p:spPr>
      </p:pic>
      <p:sp>
        <p:nvSpPr>
          <p:cNvPr id="6" name="Slide Number Placeholder 5"/>
          <p:cNvSpPr>
            <a:spLocks noGrp="1"/>
          </p:cNvSpPr>
          <p:nvPr>
            <p:ph type="sldNum" sz="quarter" idx="11"/>
          </p:nvPr>
        </p:nvSpPr>
        <p:spPr/>
        <p:txBody>
          <a:bodyPr/>
          <a:lstStyle/>
          <a:p>
            <a:pPr>
              <a:buFontTx/>
              <a:buNone/>
              <a:defRPr/>
            </a:pPr>
            <a:fld id="{EDDB1B10-3CAF-48B2-BF53-B898F606F6FD}" type="slidenum">
              <a:rPr lang="en-US" smtClean="0"/>
              <a:pPr>
                <a:buFontTx/>
                <a:buNone/>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152400"/>
            <a:ext cx="9144000" cy="990600"/>
          </a:xfrm>
        </p:spPr>
        <p:txBody>
          <a:bodyPr>
            <a:normAutofit/>
          </a:bodyPr>
          <a:lstStyle/>
          <a:p>
            <a:r>
              <a:rPr lang="en-US" dirty="0" smtClean="0"/>
              <a:t>More on the Critical Path</a:t>
            </a:r>
          </a:p>
        </p:txBody>
      </p:sp>
      <p:sp>
        <p:nvSpPr>
          <p:cNvPr id="44035" name="Rectangle 3"/>
          <p:cNvSpPr>
            <a:spLocks noGrp="1" noChangeArrowheads="1"/>
          </p:cNvSpPr>
          <p:nvPr>
            <p:ph idx="1"/>
          </p:nvPr>
        </p:nvSpPr>
        <p:spPr>
          <a:xfrm>
            <a:off x="76200" y="1447800"/>
            <a:ext cx="8991600" cy="4648200"/>
          </a:xfrm>
        </p:spPr>
        <p:txBody>
          <a:bodyPr/>
          <a:lstStyle/>
          <a:p>
            <a:pPr>
              <a:lnSpc>
                <a:spcPct val="90000"/>
              </a:lnSpc>
            </a:pPr>
            <a:r>
              <a:rPr lang="en-US" dirty="0" smtClean="0"/>
              <a:t>A project team at Apple computer put a stuffed gorilla on the top of the cubicle of the person currently managing critical task</a:t>
            </a:r>
          </a:p>
          <a:p>
            <a:pPr>
              <a:lnSpc>
                <a:spcPct val="90000"/>
              </a:lnSpc>
            </a:pPr>
            <a:r>
              <a:rPr lang="en-US" dirty="0" smtClean="0"/>
              <a:t>The critical path is </a:t>
            </a:r>
            <a:r>
              <a:rPr lang="en-US" i="1" dirty="0" smtClean="0"/>
              <a:t>not</a:t>
            </a:r>
            <a:r>
              <a:rPr lang="en-US" dirty="0" smtClean="0"/>
              <a:t> the one with all the critical activities; it only accounts for time</a:t>
            </a:r>
          </a:p>
          <a:p>
            <a:pPr lvl="1">
              <a:lnSpc>
                <a:spcPct val="90000"/>
              </a:lnSpc>
            </a:pPr>
            <a:r>
              <a:rPr lang="en-US" dirty="0" smtClean="0"/>
              <a:t>Remember the example of </a:t>
            </a:r>
            <a:r>
              <a:rPr lang="en-US" b="1" i="1" dirty="0" smtClean="0"/>
              <a:t>growing grass</a:t>
            </a:r>
            <a:r>
              <a:rPr lang="en-US" dirty="0" smtClean="0"/>
              <a:t> being on the critical path for Disney’s Animal Kingdom</a:t>
            </a:r>
          </a:p>
          <a:p>
            <a:pPr>
              <a:lnSpc>
                <a:spcPct val="90000"/>
              </a:lnSpc>
            </a:pPr>
            <a:r>
              <a:rPr lang="en-US" dirty="0" smtClean="0"/>
              <a:t>There can be more than one critical path if the lengths of two or more paths are the same</a:t>
            </a:r>
          </a:p>
          <a:p>
            <a:pPr>
              <a:lnSpc>
                <a:spcPct val="90000"/>
              </a:lnSpc>
            </a:pPr>
            <a:r>
              <a:rPr lang="en-US" dirty="0" smtClean="0"/>
              <a:t>The critical path can change as the project progresses</a:t>
            </a:r>
          </a:p>
        </p:txBody>
      </p:sp>
      <p:sp>
        <p:nvSpPr>
          <p:cNvPr id="6" name="Slide Number Placeholder 5"/>
          <p:cNvSpPr>
            <a:spLocks noGrp="1"/>
          </p:cNvSpPr>
          <p:nvPr>
            <p:ph type="sldNum" sz="quarter" idx="11"/>
          </p:nvPr>
        </p:nvSpPr>
        <p:spPr/>
        <p:txBody>
          <a:bodyPr/>
          <a:lstStyle/>
          <a:p>
            <a:pPr>
              <a:defRPr/>
            </a:pPr>
            <a:fld id="{327EFD98-32E8-47AF-9D63-9557A0890FDF}"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304800"/>
            <a:ext cx="9144000" cy="990600"/>
          </a:xfrm>
        </p:spPr>
        <p:txBody>
          <a:bodyPr>
            <a:normAutofit fontScale="90000"/>
          </a:bodyPr>
          <a:lstStyle/>
          <a:p>
            <a:r>
              <a:rPr lang="en-US" dirty="0" smtClean="0"/>
              <a:t>Using Critical Path Analysis to Make Schedule Trade-offs</a:t>
            </a:r>
          </a:p>
        </p:txBody>
      </p:sp>
      <p:sp>
        <p:nvSpPr>
          <p:cNvPr id="45059" name="Rectangle 3"/>
          <p:cNvSpPr>
            <a:spLocks noGrp="1" noChangeArrowheads="1"/>
          </p:cNvSpPr>
          <p:nvPr>
            <p:ph idx="1"/>
          </p:nvPr>
        </p:nvSpPr>
        <p:spPr>
          <a:xfrm>
            <a:off x="76200" y="1600200"/>
            <a:ext cx="8991600" cy="4648200"/>
          </a:xfrm>
        </p:spPr>
        <p:txBody>
          <a:bodyPr/>
          <a:lstStyle/>
          <a:p>
            <a:r>
              <a:rPr lang="en-US" b="1" dirty="0" smtClean="0"/>
              <a:t>Free slack </a:t>
            </a:r>
            <a:r>
              <a:rPr lang="en-US" dirty="0" smtClean="0"/>
              <a:t>or</a:t>
            </a:r>
            <a:r>
              <a:rPr lang="en-US" b="1" dirty="0" smtClean="0"/>
              <a:t> free float</a:t>
            </a:r>
            <a:r>
              <a:rPr lang="en-US" dirty="0" smtClean="0"/>
              <a:t> is the amount of time an activity can be delayed without delaying the early start of any immediately following activities</a:t>
            </a:r>
          </a:p>
          <a:p>
            <a:r>
              <a:rPr lang="en-US" b="1" dirty="0" smtClean="0"/>
              <a:t>Total slack </a:t>
            </a:r>
            <a:r>
              <a:rPr lang="en-US" dirty="0" smtClean="0"/>
              <a:t>or</a:t>
            </a:r>
            <a:r>
              <a:rPr lang="en-US" b="1" dirty="0" smtClean="0"/>
              <a:t> total float</a:t>
            </a:r>
            <a:r>
              <a:rPr lang="en-US" dirty="0" smtClean="0"/>
              <a:t> is the amount of time an activity may be delayed from its early start without delaying the planned project finish date</a:t>
            </a:r>
          </a:p>
          <a:p>
            <a:r>
              <a:rPr lang="en-US" dirty="0" smtClean="0"/>
              <a:t>A </a:t>
            </a:r>
            <a:r>
              <a:rPr lang="en-US" b="1" dirty="0" smtClean="0"/>
              <a:t>forward pass</a:t>
            </a:r>
            <a:r>
              <a:rPr lang="en-US" dirty="0" smtClean="0"/>
              <a:t> through the network diagram determines the early start and finish dates</a:t>
            </a:r>
          </a:p>
          <a:p>
            <a:r>
              <a:rPr lang="en-US" dirty="0" smtClean="0"/>
              <a:t>A </a:t>
            </a:r>
            <a:r>
              <a:rPr lang="en-US" b="1" dirty="0" smtClean="0"/>
              <a:t>backward pass</a:t>
            </a:r>
            <a:r>
              <a:rPr lang="en-US" dirty="0" smtClean="0"/>
              <a:t> determines the late start and finish dates</a:t>
            </a:r>
          </a:p>
        </p:txBody>
      </p:sp>
      <p:sp>
        <p:nvSpPr>
          <p:cNvPr id="6" name="Slide Number Placeholder 5"/>
          <p:cNvSpPr>
            <a:spLocks noGrp="1"/>
          </p:cNvSpPr>
          <p:nvPr>
            <p:ph type="sldNum" sz="quarter" idx="11"/>
          </p:nvPr>
        </p:nvSpPr>
        <p:spPr/>
        <p:txBody>
          <a:bodyPr/>
          <a:lstStyle/>
          <a:p>
            <a:pPr>
              <a:defRPr/>
            </a:pPr>
            <a:fld id="{5B2878E0-1EF5-4F6D-8CB8-2F1B4519DBDE}"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152400"/>
            <a:ext cx="9144000" cy="990600"/>
          </a:xfrm>
        </p:spPr>
        <p:txBody>
          <a:bodyPr>
            <a:normAutofit fontScale="90000"/>
          </a:bodyPr>
          <a:lstStyle/>
          <a:p>
            <a:r>
              <a:rPr lang="en-US" sz="3600" dirty="0" smtClean="0"/>
              <a:t>Figure 6-9. Calculating Early and Late Start and Finish Dates</a:t>
            </a:r>
          </a:p>
        </p:txBody>
      </p:sp>
      <p:pic>
        <p:nvPicPr>
          <p:cNvPr id="2" name="Picture 1" descr="A flowchart diagram. A legend in the top right corner reads: ES equals early start, EF equals early finish, LS equals late start, LF equals late finish. A square next to the legend is labeled ES at the top left corner, EF at the top right corner, LS at the bottom left corner, and LF at the bottom right corner. The flowchart diagram begins on the left with a square labeled Start. All corners of the Start square are labeled 0. An arrow points from the start square to a square labeled A equals 5. The top left corner of this square is labeled 0, the top right corner is labeled 5, the bottom left corner is labeled 5, and the bottom right corner is labeled 10. An arrow points from this square to a square labeled C equals 7. The top left corner of this square is labeled 10, the top right corner is labeled 17, the bottom left corner is labeled 10 and the bottom right corner is labeled 17. Another arrow points from the start square to a square labeled B equals 10. The top left corner of this square is labeled 0, the top right corner is labeled 10, the bottom left corner is labeled 0, and the bottom right corner is labeled 10. An arrow points from this square to the C equals 7 Squa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1" y="1378823"/>
            <a:ext cx="7315199" cy="5021977"/>
          </a:xfrm>
          <a:prstGeom prst="rect">
            <a:avLst/>
          </a:prstGeom>
        </p:spPr>
      </p:pic>
      <p:sp>
        <p:nvSpPr>
          <p:cNvPr id="6" name="Slide Number Placeholder 5"/>
          <p:cNvSpPr>
            <a:spLocks noGrp="1"/>
          </p:cNvSpPr>
          <p:nvPr>
            <p:ph type="sldNum" sz="quarter" idx="11"/>
          </p:nvPr>
        </p:nvSpPr>
        <p:spPr/>
        <p:txBody>
          <a:bodyPr/>
          <a:lstStyle/>
          <a:p>
            <a:pPr>
              <a:buFontTx/>
              <a:buNone/>
              <a:defRPr/>
            </a:pPr>
            <a:fld id="{F8342974-F2CB-4BB4-95AC-8FA379BE76BC}" type="slidenum">
              <a:rPr lang="en-US" smtClean="0"/>
              <a:pPr>
                <a:buFontTx/>
                <a:buNone/>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28600"/>
            <a:ext cx="9144000" cy="990600"/>
          </a:xfrm>
        </p:spPr>
        <p:txBody>
          <a:bodyPr>
            <a:normAutofit/>
          </a:bodyPr>
          <a:lstStyle/>
          <a:p>
            <a:r>
              <a:rPr lang="en-US" dirty="0" smtClean="0"/>
              <a:t>Importance of Project Schedules</a:t>
            </a:r>
          </a:p>
        </p:txBody>
      </p:sp>
      <p:sp>
        <p:nvSpPr>
          <p:cNvPr id="11267" name="Rectangle 3"/>
          <p:cNvSpPr>
            <a:spLocks noGrp="1" noChangeArrowheads="1"/>
          </p:cNvSpPr>
          <p:nvPr>
            <p:ph idx="1"/>
          </p:nvPr>
        </p:nvSpPr>
        <p:spPr>
          <a:xfrm>
            <a:off x="76200" y="1752600"/>
            <a:ext cx="8991600" cy="3886200"/>
          </a:xfrm>
        </p:spPr>
        <p:txBody>
          <a:bodyPr/>
          <a:lstStyle/>
          <a:p>
            <a:r>
              <a:rPr lang="en-US" dirty="0" smtClean="0"/>
              <a:t>Managers often cite delivering projects on time as one of their biggest challenges</a:t>
            </a:r>
          </a:p>
          <a:p>
            <a:r>
              <a:rPr lang="en-US" dirty="0" smtClean="0"/>
              <a:t>Time has the least amount of flexibility; it passes no matter what happens on a project</a:t>
            </a:r>
          </a:p>
          <a:p>
            <a:r>
              <a:rPr lang="en-US" dirty="0" smtClean="0"/>
              <a:t>Schedule issues are the main reason for conflicts on projects, especially during the second half of projects</a:t>
            </a:r>
          </a:p>
        </p:txBody>
      </p:sp>
      <p:sp>
        <p:nvSpPr>
          <p:cNvPr id="6" name="Slide Number Placeholder 5"/>
          <p:cNvSpPr>
            <a:spLocks noGrp="1"/>
          </p:cNvSpPr>
          <p:nvPr>
            <p:ph type="sldNum" sz="quarter" idx="11"/>
          </p:nvPr>
        </p:nvSpPr>
        <p:spPr/>
        <p:txBody>
          <a:bodyPr/>
          <a:lstStyle/>
          <a:p>
            <a:pPr>
              <a:defRPr/>
            </a:pPr>
            <a:fld id="{EB2DCDCB-BB36-45DB-B937-73A12411FF58}"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266018"/>
            <a:ext cx="9144000" cy="1181782"/>
          </a:xfrm>
        </p:spPr>
        <p:txBody>
          <a:bodyPr>
            <a:normAutofit fontScale="90000"/>
          </a:bodyPr>
          <a:lstStyle/>
          <a:p>
            <a:r>
              <a:rPr lang="en-US" dirty="0" smtClean="0"/>
              <a:t>Table 6-1. Free and Total Float or Slack for Project X</a:t>
            </a:r>
          </a:p>
        </p:txBody>
      </p:sp>
      <p:graphicFrame>
        <p:nvGraphicFramePr>
          <p:cNvPr id="4" name="Table 3" descr="Table with 7 columns and 11 rows. Column headers are Task Name, Start, Finish, Late Start, Late Finish, Free Slack, and Total Slack."/>
          <p:cNvGraphicFramePr>
            <a:graphicFrameLocks noGrp="1"/>
          </p:cNvGraphicFramePr>
          <p:nvPr>
            <p:extLst>
              <p:ext uri="{D42A27DB-BD31-4B8C-83A1-F6EECF244321}">
                <p14:modId xmlns:p14="http://schemas.microsoft.com/office/powerpoint/2010/main" val="1528982590"/>
              </p:ext>
            </p:extLst>
          </p:nvPr>
        </p:nvGraphicFramePr>
        <p:xfrm>
          <a:off x="304800" y="1797272"/>
          <a:ext cx="8686801" cy="3460528"/>
        </p:xfrm>
        <a:graphic>
          <a:graphicData uri="http://schemas.openxmlformats.org/drawingml/2006/table">
            <a:tbl>
              <a:tblPr firstRow="1">
                <a:tableStyleId>{5C22544A-7EE6-4342-B048-85BDC9FD1C3A}</a:tableStyleId>
              </a:tblPr>
              <a:tblGrid>
                <a:gridCol w="1240308">
                  <a:extLst>
                    <a:ext uri="{9D8B030D-6E8A-4147-A177-3AD203B41FA5}">
                      <a16:colId xmlns="" xmlns:a16="http://schemas.microsoft.com/office/drawing/2014/main" val="1469064158"/>
                    </a:ext>
                  </a:extLst>
                </a:gridCol>
                <a:gridCol w="1240308">
                  <a:extLst>
                    <a:ext uri="{9D8B030D-6E8A-4147-A177-3AD203B41FA5}">
                      <a16:colId xmlns="" xmlns:a16="http://schemas.microsoft.com/office/drawing/2014/main" val="1627279375"/>
                    </a:ext>
                  </a:extLst>
                </a:gridCol>
                <a:gridCol w="1241237">
                  <a:extLst>
                    <a:ext uri="{9D8B030D-6E8A-4147-A177-3AD203B41FA5}">
                      <a16:colId xmlns="" xmlns:a16="http://schemas.microsoft.com/office/drawing/2014/main" val="782052485"/>
                    </a:ext>
                  </a:extLst>
                </a:gridCol>
                <a:gridCol w="1241237">
                  <a:extLst>
                    <a:ext uri="{9D8B030D-6E8A-4147-A177-3AD203B41FA5}">
                      <a16:colId xmlns="" xmlns:a16="http://schemas.microsoft.com/office/drawing/2014/main" val="2729546750"/>
                    </a:ext>
                  </a:extLst>
                </a:gridCol>
                <a:gridCol w="1241237">
                  <a:extLst>
                    <a:ext uri="{9D8B030D-6E8A-4147-A177-3AD203B41FA5}">
                      <a16:colId xmlns="" xmlns:a16="http://schemas.microsoft.com/office/drawing/2014/main" val="1157736828"/>
                    </a:ext>
                  </a:extLst>
                </a:gridCol>
                <a:gridCol w="1241237">
                  <a:extLst>
                    <a:ext uri="{9D8B030D-6E8A-4147-A177-3AD203B41FA5}">
                      <a16:colId xmlns="" xmlns:a16="http://schemas.microsoft.com/office/drawing/2014/main" val="1568928061"/>
                    </a:ext>
                  </a:extLst>
                </a:gridCol>
                <a:gridCol w="1241237">
                  <a:extLst>
                    <a:ext uri="{9D8B030D-6E8A-4147-A177-3AD203B41FA5}">
                      <a16:colId xmlns="" xmlns:a16="http://schemas.microsoft.com/office/drawing/2014/main" val="3642160371"/>
                    </a:ext>
                  </a:extLst>
                </a:gridCol>
              </a:tblGrid>
              <a:tr h="307048">
                <a:tc>
                  <a:txBody>
                    <a:bodyPr/>
                    <a:lstStyle/>
                    <a:p>
                      <a:pPr marL="0" marR="0">
                        <a:lnSpc>
                          <a:spcPct val="107000"/>
                        </a:lnSpc>
                        <a:spcBef>
                          <a:spcPts val="0"/>
                        </a:spcBef>
                        <a:spcAft>
                          <a:spcPts val="0"/>
                        </a:spcAft>
                      </a:pPr>
                      <a:r>
                        <a:rPr lang="en-US" sz="1600" dirty="0">
                          <a:effectLst/>
                        </a:rPr>
                        <a:t>Task Name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6F0"/>
                    </a:solidFill>
                  </a:tcPr>
                </a:tc>
                <a:tc>
                  <a:txBody>
                    <a:bodyPr/>
                    <a:lstStyle/>
                    <a:p>
                      <a:pPr marL="0" marR="0">
                        <a:lnSpc>
                          <a:spcPct val="107000"/>
                        </a:lnSpc>
                        <a:spcBef>
                          <a:spcPts val="0"/>
                        </a:spcBef>
                        <a:spcAft>
                          <a:spcPts val="0"/>
                        </a:spcAft>
                      </a:pPr>
                      <a:r>
                        <a:rPr lang="en-US" sz="1600" dirty="0">
                          <a:effectLst/>
                        </a:rPr>
                        <a:t>Start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6F0"/>
                    </a:solidFill>
                  </a:tcPr>
                </a:tc>
                <a:tc>
                  <a:txBody>
                    <a:bodyPr/>
                    <a:lstStyle/>
                    <a:p>
                      <a:pPr marL="0" marR="0">
                        <a:lnSpc>
                          <a:spcPct val="107000"/>
                        </a:lnSpc>
                        <a:spcBef>
                          <a:spcPts val="0"/>
                        </a:spcBef>
                        <a:spcAft>
                          <a:spcPts val="0"/>
                        </a:spcAft>
                      </a:pPr>
                      <a:r>
                        <a:rPr lang="en-US" sz="1600" dirty="0">
                          <a:effectLst/>
                        </a:rPr>
                        <a:t>Finish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6F0"/>
                    </a:solidFill>
                  </a:tcPr>
                </a:tc>
                <a:tc>
                  <a:txBody>
                    <a:bodyPr/>
                    <a:lstStyle/>
                    <a:p>
                      <a:pPr marL="0" marR="0">
                        <a:lnSpc>
                          <a:spcPct val="107000"/>
                        </a:lnSpc>
                        <a:spcBef>
                          <a:spcPts val="0"/>
                        </a:spcBef>
                        <a:spcAft>
                          <a:spcPts val="0"/>
                        </a:spcAft>
                      </a:pPr>
                      <a:r>
                        <a:rPr lang="en-US" sz="1600" dirty="0">
                          <a:effectLst/>
                        </a:rPr>
                        <a:t>Late Start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6F0"/>
                    </a:solidFill>
                  </a:tcPr>
                </a:tc>
                <a:tc>
                  <a:txBody>
                    <a:bodyPr/>
                    <a:lstStyle/>
                    <a:p>
                      <a:pPr marL="0" marR="0">
                        <a:lnSpc>
                          <a:spcPct val="107000"/>
                        </a:lnSpc>
                        <a:spcBef>
                          <a:spcPts val="0"/>
                        </a:spcBef>
                        <a:spcAft>
                          <a:spcPts val="0"/>
                        </a:spcAft>
                      </a:pPr>
                      <a:r>
                        <a:rPr lang="en-US" sz="1600" dirty="0">
                          <a:effectLst/>
                        </a:rPr>
                        <a:t>Late Finish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6F0"/>
                    </a:solidFill>
                  </a:tcPr>
                </a:tc>
                <a:tc>
                  <a:txBody>
                    <a:bodyPr/>
                    <a:lstStyle/>
                    <a:p>
                      <a:pPr marL="0" marR="0">
                        <a:lnSpc>
                          <a:spcPct val="107000"/>
                        </a:lnSpc>
                        <a:spcBef>
                          <a:spcPts val="0"/>
                        </a:spcBef>
                        <a:spcAft>
                          <a:spcPts val="0"/>
                        </a:spcAft>
                      </a:pPr>
                      <a:r>
                        <a:rPr lang="en-US" sz="1600" dirty="0">
                          <a:effectLst/>
                        </a:rPr>
                        <a:t>Free Slack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6F0"/>
                    </a:solidFill>
                  </a:tcPr>
                </a:tc>
                <a:tc>
                  <a:txBody>
                    <a:bodyPr/>
                    <a:lstStyle/>
                    <a:p>
                      <a:pPr marL="0" marR="0">
                        <a:lnSpc>
                          <a:spcPct val="107000"/>
                        </a:lnSpc>
                        <a:spcBef>
                          <a:spcPts val="0"/>
                        </a:spcBef>
                        <a:spcAft>
                          <a:spcPts val="0"/>
                        </a:spcAft>
                      </a:pPr>
                      <a:r>
                        <a:rPr lang="en-US" sz="1600" dirty="0">
                          <a:effectLst/>
                        </a:rPr>
                        <a:t>Total Slack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6F0"/>
                    </a:solidFill>
                  </a:tcPr>
                </a:tc>
                <a:extLst>
                  <a:ext uri="{0D108BD9-81ED-4DB2-BD59-A6C34878D82A}">
                    <a16:rowId xmlns="" xmlns:a16="http://schemas.microsoft.com/office/drawing/2014/main" val="1562287263"/>
                  </a:ext>
                </a:extLst>
              </a:tr>
              <a:tr h="315348">
                <a:tc>
                  <a:txBody>
                    <a:bodyPr/>
                    <a:lstStyle/>
                    <a:p>
                      <a:pPr marL="0" marR="0">
                        <a:lnSpc>
                          <a:spcPct val="107000"/>
                        </a:lnSpc>
                        <a:spcBef>
                          <a:spcPts val="0"/>
                        </a:spcBef>
                        <a:spcAft>
                          <a:spcPts val="0"/>
                        </a:spcAft>
                      </a:pPr>
                      <a:r>
                        <a:rPr lang="en-US" sz="1600" dirty="0">
                          <a:effectLst/>
                        </a:rPr>
                        <a: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8/3/15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8/3/15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8/5/15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8/5/15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0d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2d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9E1F7"/>
                    </a:solidFill>
                  </a:tcPr>
                </a:tc>
                <a:extLst>
                  <a:ext uri="{0D108BD9-81ED-4DB2-BD59-A6C34878D82A}">
                    <a16:rowId xmlns="" xmlns:a16="http://schemas.microsoft.com/office/drawing/2014/main" val="3494695472"/>
                  </a:ext>
                </a:extLst>
              </a:tr>
              <a:tr h="315348">
                <a:tc>
                  <a:txBody>
                    <a:bodyPr/>
                    <a:lstStyle/>
                    <a:p>
                      <a:pPr marL="0" marR="0">
                        <a:lnSpc>
                          <a:spcPct val="107000"/>
                        </a:lnSpc>
                        <a:spcBef>
                          <a:spcPts val="0"/>
                        </a:spcBef>
                        <a:spcAft>
                          <a:spcPts val="0"/>
                        </a:spcAft>
                      </a:pPr>
                      <a:r>
                        <a:rPr lang="en-US" sz="1600" dirty="0">
                          <a:effectLst/>
                        </a:rPr>
                        <a:t>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8/3/15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8/4/15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8/3/15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8/4/15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0d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0d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extLst>
                  <a:ext uri="{0D108BD9-81ED-4DB2-BD59-A6C34878D82A}">
                    <a16:rowId xmlns="" xmlns:a16="http://schemas.microsoft.com/office/drawing/2014/main" val="3387929484"/>
                  </a:ext>
                </a:extLst>
              </a:tr>
              <a:tr h="315348">
                <a:tc>
                  <a:txBody>
                    <a:bodyPr/>
                    <a:lstStyle/>
                    <a:p>
                      <a:pPr marL="0" marR="0">
                        <a:lnSpc>
                          <a:spcPct val="107000"/>
                        </a:lnSpc>
                        <a:spcBef>
                          <a:spcPts val="0"/>
                        </a:spcBef>
                        <a:spcAft>
                          <a:spcPts val="0"/>
                        </a:spcAft>
                      </a:pPr>
                      <a:r>
                        <a:rPr lang="en-US" sz="1600" dirty="0">
                          <a:effectLst/>
                        </a:rPr>
                        <a:t>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8/3/15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8/5/15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8/5/15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8/7/15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0d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2d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7"/>
                    </a:solidFill>
                  </a:tcPr>
                </a:tc>
                <a:extLst>
                  <a:ext uri="{0D108BD9-81ED-4DB2-BD59-A6C34878D82A}">
                    <a16:rowId xmlns="" xmlns:a16="http://schemas.microsoft.com/office/drawing/2014/main" val="498243210"/>
                  </a:ext>
                </a:extLst>
              </a:tr>
              <a:tr h="315348">
                <a:tc>
                  <a:txBody>
                    <a:bodyPr/>
                    <a:lstStyle/>
                    <a:p>
                      <a:pPr marL="0" marR="0">
                        <a:lnSpc>
                          <a:spcPct val="107000"/>
                        </a:lnSpc>
                        <a:spcBef>
                          <a:spcPts val="0"/>
                        </a:spcBef>
                        <a:spcAft>
                          <a:spcPts val="0"/>
                        </a:spcAft>
                      </a:pPr>
                      <a:r>
                        <a:rPr lang="en-US" sz="1600" dirty="0">
                          <a:effectLst/>
                        </a:rPr>
                        <a:t>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8/4/15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8/7/15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8/6/15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8/11/15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2d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2d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extLst>
                  <a:ext uri="{0D108BD9-81ED-4DB2-BD59-A6C34878D82A}">
                    <a16:rowId xmlns="" xmlns:a16="http://schemas.microsoft.com/office/drawing/2014/main" val="3494479730"/>
                  </a:ext>
                </a:extLst>
              </a:tr>
              <a:tr h="315348">
                <a:tc>
                  <a:txBody>
                    <a:bodyPr/>
                    <a:lstStyle/>
                    <a:p>
                      <a:pPr marL="0" marR="0">
                        <a:lnSpc>
                          <a:spcPct val="107000"/>
                        </a:lnSpc>
                        <a:spcBef>
                          <a:spcPts val="0"/>
                        </a:spcBef>
                        <a:spcAft>
                          <a:spcPts val="0"/>
                        </a:spcAft>
                      </a:pPr>
                      <a:r>
                        <a:rPr lang="en-US" sz="1600" dirty="0">
                          <a:effectLst/>
                        </a:rPr>
                        <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8/5/15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8/11/15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8/5/15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8/11/15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0d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0d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7"/>
                    </a:solidFill>
                  </a:tcPr>
                </a:tc>
                <a:extLst>
                  <a:ext uri="{0D108BD9-81ED-4DB2-BD59-A6C34878D82A}">
                    <a16:rowId xmlns="" xmlns:a16="http://schemas.microsoft.com/office/drawing/2014/main" val="3290988537"/>
                  </a:ext>
                </a:extLst>
              </a:tr>
              <a:tr h="315348">
                <a:tc>
                  <a:txBody>
                    <a:bodyPr/>
                    <a:lstStyle/>
                    <a:p>
                      <a:pPr marL="0" marR="0">
                        <a:lnSpc>
                          <a:spcPct val="107000"/>
                        </a:lnSpc>
                        <a:spcBef>
                          <a:spcPts val="0"/>
                        </a:spcBef>
                        <a:spcAft>
                          <a:spcPts val="0"/>
                        </a:spcAft>
                      </a:pPr>
                      <a:r>
                        <a:rPr lang="en-US" sz="1600" dirty="0">
                          <a:effectLst/>
                        </a:rPr>
                        <a:t>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8/5/15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8/10/15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8/14/15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8/17/15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7d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7d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extLst>
                  <a:ext uri="{0D108BD9-81ED-4DB2-BD59-A6C34878D82A}">
                    <a16:rowId xmlns="" xmlns:a16="http://schemas.microsoft.com/office/drawing/2014/main" val="3780204826"/>
                  </a:ext>
                </a:extLst>
              </a:tr>
              <a:tr h="315348">
                <a:tc>
                  <a:txBody>
                    <a:bodyPr/>
                    <a:lstStyle/>
                    <a:p>
                      <a:pPr marL="0" marR="0">
                        <a:lnSpc>
                          <a:spcPct val="107000"/>
                        </a:lnSpc>
                        <a:spcBef>
                          <a:spcPts val="0"/>
                        </a:spcBef>
                        <a:spcAft>
                          <a:spcPts val="0"/>
                        </a:spcAft>
                      </a:pPr>
                      <a:r>
                        <a:rPr lang="en-US" sz="1600" dirty="0">
                          <a:effectLst/>
                        </a:rPr>
                        <a:t>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8/6/15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8/13/15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8/10/15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8/17/15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0d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2d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7"/>
                    </a:solidFill>
                  </a:tcPr>
                </a:tc>
                <a:extLst>
                  <a:ext uri="{0D108BD9-81ED-4DB2-BD59-A6C34878D82A}">
                    <a16:rowId xmlns="" xmlns:a16="http://schemas.microsoft.com/office/drawing/2014/main" val="134430070"/>
                  </a:ext>
                </a:extLst>
              </a:tr>
              <a:tr h="315348">
                <a:tc>
                  <a:txBody>
                    <a:bodyPr/>
                    <a:lstStyle/>
                    <a:p>
                      <a:pPr marL="0" marR="0">
                        <a:lnSpc>
                          <a:spcPct val="107000"/>
                        </a:lnSpc>
                        <a:spcBef>
                          <a:spcPts val="0"/>
                        </a:spcBef>
                        <a:spcAft>
                          <a:spcPts val="0"/>
                        </a:spcAft>
                      </a:pPr>
                      <a:r>
                        <a:rPr lang="en-US" sz="1600" dirty="0">
                          <a:effectLst/>
                        </a:rPr>
                        <a: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8/12/15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8/19/15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8/12/15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8/19/15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0d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0d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extLst>
                  <a:ext uri="{0D108BD9-81ED-4DB2-BD59-A6C34878D82A}">
                    <a16:rowId xmlns="" xmlns:a16="http://schemas.microsoft.com/office/drawing/2014/main" val="2629898509"/>
                  </a:ext>
                </a:extLst>
              </a:tr>
              <a:tr h="315348">
                <a:tc>
                  <a:txBody>
                    <a:bodyPr/>
                    <a:lstStyle/>
                    <a:p>
                      <a:pPr marL="0" marR="0">
                        <a:lnSpc>
                          <a:spcPct val="107000"/>
                        </a:lnSpc>
                        <a:spcBef>
                          <a:spcPts val="0"/>
                        </a:spcBef>
                        <a:spcAft>
                          <a:spcPts val="0"/>
                        </a:spcAft>
                      </a:pPr>
                      <a:r>
                        <a:rPr lang="en-US" sz="1600" dirty="0">
                          <a:effectLst/>
                        </a:rPr>
                        <a:t>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8/14/15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8/17/15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8/18/15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8/19/15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2d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7"/>
                    </a:solidFill>
                  </a:tcPr>
                </a:tc>
                <a:tc>
                  <a:txBody>
                    <a:bodyPr/>
                    <a:lstStyle/>
                    <a:p>
                      <a:pPr marL="0" marR="0">
                        <a:lnSpc>
                          <a:spcPct val="107000"/>
                        </a:lnSpc>
                        <a:spcBef>
                          <a:spcPts val="0"/>
                        </a:spcBef>
                        <a:spcAft>
                          <a:spcPts val="0"/>
                        </a:spcAft>
                      </a:pPr>
                      <a:r>
                        <a:rPr lang="en-US" sz="1600" dirty="0">
                          <a:effectLst/>
                        </a:rPr>
                        <a:t>2d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7"/>
                    </a:solidFill>
                  </a:tcPr>
                </a:tc>
                <a:extLst>
                  <a:ext uri="{0D108BD9-81ED-4DB2-BD59-A6C34878D82A}">
                    <a16:rowId xmlns="" xmlns:a16="http://schemas.microsoft.com/office/drawing/2014/main" val="1938205954"/>
                  </a:ext>
                </a:extLst>
              </a:tr>
              <a:tr h="315348">
                <a:tc>
                  <a:txBody>
                    <a:bodyPr/>
                    <a:lstStyle/>
                    <a:p>
                      <a:pPr marL="0" marR="0">
                        <a:lnSpc>
                          <a:spcPct val="107000"/>
                        </a:lnSpc>
                        <a:spcBef>
                          <a:spcPts val="0"/>
                        </a:spcBef>
                        <a:spcAft>
                          <a:spcPts val="0"/>
                        </a:spcAft>
                      </a:pPr>
                      <a:r>
                        <a:rPr lang="en-US" sz="1600" dirty="0">
                          <a:effectLst/>
                        </a:rPr>
                        <a:t>J</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8/20/15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8/24/15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8/20/15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8/24/15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0d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pPr marL="0" marR="0">
                        <a:lnSpc>
                          <a:spcPct val="107000"/>
                        </a:lnSpc>
                        <a:spcBef>
                          <a:spcPts val="0"/>
                        </a:spcBef>
                        <a:spcAft>
                          <a:spcPts val="0"/>
                        </a:spcAft>
                      </a:pPr>
                      <a:r>
                        <a:rPr lang="en-US" sz="1600" dirty="0">
                          <a:effectLst/>
                        </a:rPr>
                        <a:t>0d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extLst>
                  <a:ext uri="{0D108BD9-81ED-4DB2-BD59-A6C34878D82A}">
                    <a16:rowId xmlns="" xmlns:a16="http://schemas.microsoft.com/office/drawing/2014/main" val="3898972652"/>
                  </a:ext>
                </a:extLst>
              </a:tr>
            </a:tbl>
          </a:graphicData>
        </a:graphic>
      </p:graphicFrame>
      <p:sp>
        <p:nvSpPr>
          <p:cNvPr id="3" name="Content Placeholder 2"/>
          <p:cNvSpPr>
            <a:spLocks noGrp="1"/>
          </p:cNvSpPr>
          <p:nvPr>
            <p:ph idx="1"/>
          </p:nvPr>
        </p:nvSpPr>
        <p:spPr>
          <a:xfrm>
            <a:off x="304800" y="5303837"/>
            <a:ext cx="2550994" cy="381000"/>
          </a:xfrm>
        </p:spPr>
        <p:txBody>
          <a:bodyPr/>
          <a:lstStyle/>
          <a:p>
            <a:pPr marL="109537" indent="0">
              <a:buNone/>
            </a:pPr>
            <a:r>
              <a:rPr lang="en-US" sz="1400" dirty="0" smtClean="0"/>
              <a:t>© Cengage Learning 2016</a:t>
            </a:r>
            <a:endParaRPr lang="en-US" sz="1400" dirty="0"/>
          </a:p>
        </p:txBody>
      </p:sp>
      <p:sp>
        <p:nvSpPr>
          <p:cNvPr id="6" name="Slide Number Placeholder 5"/>
          <p:cNvSpPr>
            <a:spLocks noGrp="1"/>
          </p:cNvSpPr>
          <p:nvPr>
            <p:ph type="sldNum" sz="quarter" idx="11"/>
          </p:nvPr>
        </p:nvSpPr>
        <p:spPr/>
        <p:txBody>
          <a:bodyPr/>
          <a:lstStyle/>
          <a:p>
            <a:pPr>
              <a:buFontTx/>
              <a:buNone/>
              <a:defRPr/>
            </a:pPr>
            <a:fld id="{F90057A4-7251-44EB-9BBB-5BB8364155F3}" type="slidenum">
              <a:rPr lang="en-US" smtClean="0"/>
              <a:pPr>
                <a:buFontTx/>
                <a:buNone/>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304799"/>
            <a:ext cx="9144000" cy="1203325"/>
          </a:xfrm>
        </p:spPr>
        <p:txBody>
          <a:bodyPr>
            <a:normAutofit fontScale="90000"/>
          </a:bodyPr>
          <a:lstStyle/>
          <a:p>
            <a:r>
              <a:rPr lang="en-US" dirty="0" smtClean="0"/>
              <a:t>Using the Critical Path to Shorten a Project Schedule</a:t>
            </a:r>
          </a:p>
        </p:txBody>
      </p:sp>
      <p:sp>
        <p:nvSpPr>
          <p:cNvPr id="48131" name="Rectangle 3"/>
          <p:cNvSpPr>
            <a:spLocks noGrp="1" noChangeArrowheads="1"/>
          </p:cNvSpPr>
          <p:nvPr>
            <p:ph idx="1"/>
          </p:nvPr>
        </p:nvSpPr>
        <p:spPr>
          <a:xfrm>
            <a:off x="76200" y="1752600"/>
            <a:ext cx="8991600" cy="4495800"/>
          </a:xfrm>
        </p:spPr>
        <p:txBody>
          <a:bodyPr/>
          <a:lstStyle/>
          <a:p>
            <a:r>
              <a:rPr lang="en-US" dirty="0" smtClean="0"/>
              <a:t>Three main techniques for shortening schedules</a:t>
            </a:r>
          </a:p>
          <a:p>
            <a:pPr lvl="1"/>
            <a:r>
              <a:rPr lang="en-US" dirty="0" smtClean="0"/>
              <a:t>Shortening durations of critical activities/tasks by adding more resources or changing their scope</a:t>
            </a:r>
          </a:p>
          <a:p>
            <a:pPr lvl="1"/>
            <a:r>
              <a:rPr lang="en-US" b="1" dirty="0" smtClean="0"/>
              <a:t>Crashing</a:t>
            </a:r>
            <a:r>
              <a:rPr lang="en-US" i="1" dirty="0" smtClean="0"/>
              <a:t> </a:t>
            </a:r>
            <a:r>
              <a:rPr lang="en-US" dirty="0" smtClean="0"/>
              <a:t>activities by obtaining the greatest amount of schedule compression for the least incremental cost</a:t>
            </a:r>
          </a:p>
          <a:p>
            <a:pPr lvl="1"/>
            <a:r>
              <a:rPr lang="en-US" b="1" dirty="0" smtClean="0"/>
              <a:t>Fast tracking</a:t>
            </a:r>
            <a:r>
              <a:rPr lang="en-US" dirty="0" smtClean="0"/>
              <a:t> activities by doing them in parallel or overlapping them</a:t>
            </a:r>
          </a:p>
        </p:txBody>
      </p:sp>
      <p:sp>
        <p:nvSpPr>
          <p:cNvPr id="6" name="Slide Number Placeholder 5"/>
          <p:cNvSpPr>
            <a:spLocks noGrp="1"/>
          </p:cNvSpPr>
          <p:nvPr>
            <p:ph type="sldNum" sz="quarter" idx="11"/>
          </p:nvPr>
        </p:nvSpPr>
        <p:spPr/>
        <p:txBody>
          <a:bodyPr/>
          <a:lstStyle/>
          <a:p>
            <a:pPr>
              <a:defRPr/>
            </a:pPr>
            <a:fld id="{8FB92340-8DA1-4F9E-B053-57523ECD5E2C}"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228600"/>
            <a:ext cx="9144000" cy="1143000"/>
          </a:xfrm>
        </p:spPr>
        <p:txBody>
          <a:bodyPr>
            <a:normAutofit fontScale="90000"/>
          </a:bodyPr>
          <a:lstStyle/>
          <a:p>
            <a:r>
              <a:rPr lang="en-US" dirty="0" smtClean="0"/>
              <a:t>Importance of Updating Critical Path Data</a:t>
            </a:r>
          </a:p>
        </p:txBody>
      </p:sp>
      <p:sp>
        <p:nvSpPr>
          <p:cNvPr id="49155" name="Rectangle 3"/>
          <p:cNvSpPr>
            <a:spLocks noGrp="1" noChangeArrowheads="1"/>
          </p:cNvSpPr>
          <p:nvPr>
            <p:ph idx="1"/>
          </p:nvPr>
        </p:nvSpPr>
        <p:spPr>
          <a:xfrm>
            <a:off x="76200" y="1600200"/>
            <a:ext cx="8991600" cy="4572000"/>
          </a:xfrm>
        </p:spPr>
        <p:txBody>
          <a:bodyPr/>
          <a:lstStyle/>
          <a:p>
            <a:r>
              <a:rPr lang="en-US" dirty="0" smtClean="0"/>
              <a:t>It is important to update project schedule information to meet time goals for a project</a:t>
            </a:r>
          </a:p>
          <a:p>
            <a:r>
              <a:rPr lang="en-US" dirty="0" smtClean="0"/>
              <a:t>The critical path may change as you enter actual start and finish dates</a:t>
            </a:r>
          </a:p>
          <a:p>
            <a:r>
              <a:rPr lang="en-US" dirty="0" smtClean="0"/>
              <a:t>If you know the project completion date will slip, negotiate with the project sponsor</a:t>
            </a:r>
          </a:p>
        </p:txBody>
      </p:sp>
      <p:sp>
        <p:nvSpPr>
          <p:cNvPr id="6" name="Slide Number Placeholder 5"/>
          <p:cNvSpPr>
            <a:spLocks noGrp="1"/>
          </p:cNvSpPr>
          <p:nvPr>
            <p:ph type="sldNum" sz="quarter" idx="11"/>
          </p:nvPr>
        </p:nvSpPr>
        <p:spPr/>
        <p:txBody>
          <a:bodyPr/>
          <a:lstStyle/>
          <a:p>
            <a:pPr>
              <a:defRPr/>
            </a:pPr>
            <a:fld id="{0DF7383D-7075-4AAF-B0A1-A58EB85DF292}"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152400"/>
            <a:ext cx="9144000" cy="990600"/>
          </a:xfrm>
        </p:spPr>
        <p:txBody>
          <a:bodyPr>
            <a:normAutofit/>
          </a:bodyPr>
          <a:lstStyle/>
          <a:p>
            <a:r>
              <a:rPr lang="en-US" dirty="0" smtClean="0"/>
              <a:t>Critical Chain Scheduling</a:t>
            </a:r>
          </a:p>
        </p:txBody>
      </p:sp>
      <p:sp>
        <p:nvSpPr>
          <p:cNvPr id="50179" name="Rectangle 3"/>
          <p:cNvSpPr>
            <a:spLocks noGrp="1" noChangeArrowheads="1"/>
          </p:cNvSpPr>
          <p:nvPr>
            <p:ph idx="1"/>
          </p:nvPr>
        </p:nvSpPr>
        <p:spPr>
          <a:xfrm>
            <a:off x="76200" y="1371600"/>
            <a:ext cx="8991600" cy="4724400"/>
          </a:xfrm>
        </p:spPr>
        <p:txBody>
          <a:bodyPr/>
          <a:lstStyle/>
          <a:p>
            <a:pPr>
              <a:lnSpc>
                <a:spcPct val="90000"/>
              </a:lnSpc>
            </a:pPr>
            <a:r>
              <a:rPr lang="en-US" b="1" dirty="0" smtClean="0"/>
              <a:t>Critical chain scheduling</a:t>
            </a:r>
          </a:p>
          <a:p>
            <a:pPr lvl="1">
              <a:lnSpc>
                <a:spcPct val="90000"/>
              </a:lnSpc>
            </a:pPr>
            <a:r>
              <a:rPr lang="en-US" dirty="0" smtClean="0"/>
              <a:t>a method of scheduling that considers limited resources when creating a project schedule and includes buffers to protect the project completion date</a:t>
            </a:r>
          </a:p>
          <a:p>
            <a:pPr>
              <a:lnSpc>
                <a:spcPct val="90000"/>
              </a:lnSpc>
            </a:pPr>
            <a:r>
              <a:rPr lang="en-US" dirty="0" smtClean="0"/>
              <a:t>Uses the </a:t>
            </a:r>
            <a:r>
              <a:rPr lang="en-US" b="1" dirty="0" smtClean="0"/>
              <a:t>Theory of Constraints</a:t>
            </a:r>
            <a:r>
              <a:rPr lang="en-US" dirty="0" smtClean="0"/>
              <a:t> </a:t>
            </a:r>
            <a:r>
              <a:rPr lang="en-US" b="1" dirty="0" smtClean="0"/>
              <a:t>(TOC)</a:t>
            </a:r>
          </a:p>
          <a:p>
            <a:pPr lvl="1">
              <a:lnSpc>
                <a:spcPct val="90000"/>
              </a:lnSpc>
            </a:pPr>
            <a:r>
              <a:rPr lang="en-US" dirty="0" smtClean="0"/>
              <a:t>a management philosophy developed by Eliyahu M. Goldratt and introduced in his book </a:t>
            </a:r>
            <a:r>
              <a:rPr lang="en-US" i="1" dirty="0" smtClean="0"/>
              <a:t>The Goal</a:t>
            </a:r>
            <a:r>
              <a:rPr lang="en-US" dirty="0" smtClean="0"/>
              <a:t>. </a:t>
            </a:r>
          </a:p>
          <a:p>
            <a:pPr>
              <a:lnSpc>
                <a:spcPct val="90000"/>
              </a:lnSpc>
            </a:pPr>
            <a:r>
              <a:rPr lang="en-US" dirty="0" smtClean="0"/>
              <a:t>Attempts to minimize </a:t>
            </a:r>
            <a:r>
              <a:rPr lang="en-US" b="1" dirty="0" smtClean="0"/>
              <a:t>multitasking</a:t>
            </a:r>
          </a:p>
          <a:p>
            <a:pPr lvl="1">
              <a:lnSpc>
                <a:spcPct val="90000"/>
              </a:lnSpc>
            </a:pPr>
            <a:r>
              <a:rPr lang="en-US" dirty="0" smtClean="0"/>
              <a:t>when a resource works on more than one task at a time</a:t>
            </a:r>
          </a:p>
        </p:txBody>
      </p:sp>
      <p:sp>
        <p:nvSpPr>
          <p:cNvPr id="6" name="Slide Number Placeholder 5"/>
          <p:cNvSpPr>
            <a:spLocks noGrp="1"/>
          </p:cNvSpPr>
          <p:nvPr>
            <p:ph type="sldNum" sz="quarter" idx="11"/>
          </p:nvPr>
        </p:nvSpPr>
        <p:spPr/>
        <p:txBody>
          <a:bodyPr/>
          <a:lstStyle/>
          <a:p>
            <a:pPr>
              <a:defRPr/>
            </a:pPr>
            <a:fld id="{09E75986-2522-43CD-808C-023B2804D60B}"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0"/>
            <a:ext cx="8229600" cy="1143000"/>
          </a:xfrm>
        </p:spPr>
        <p:txBody>
          <a:bodyPr>
            <a:normAutofit fontScale="90000"/>
          </a:bodyPr>
          <a:lstStyle/>
          <a:p>
            <a:r>
              <a:rPr lang="en-US" dirty="0" smtClean="0"/>
              <a:t>Figures 6-10.a and b. Multitasking Example</a:t>
            </a:r>
          </a:p>
        </p:txBody>
      </p:sp>
      <p:pic>
        <p:nvPicPr>
          <p:cNvPr id="4" name="Picture 3" descr="A diagram of multitasking with two examples. The first example is without multitasking and the tasks are split into 3 sections. It takes Task 1 10 days to complete. It takes task 2 10 days to complete, and task 2 is completed after 20 days. It takes task 3 10 days to complete, and task 3 is completed after 30 days. The second example is with multitasking. The tasks are split into 3 sections. Task 1, Task 2, and Task 3 are worked on during the first section, a Total of 10 days for task 1, 5 days for task 2, and 5 days for task 3. Task 1 is completed after 20 days. In the second section, Task 2 is worked on for 5 days, and task 2 is completed after 25 days. In section 3, task 3 is worked on for 5 days, and task 3 is completed after 30 days."/>
          <p:cNvPicPr>
            <a:picLocks noChangeAspect="1"/>
          </p:cNvPicPr>
          <p:nvPr/>
        </p:nvPicPr>
        <p:blipFill>
          <a:blip r:embed="rId2"/>
          <a:stretch>
            <a:fillRect/>
          </a:stretch>
        </p:blipFill>
        <p:spPr>
          <a:xfrm>
            <a:off x="923925" y="1417637"/>
            <a:ext cx="7296150" cy="4781550"/>
          </a:xfrm>
          <a:prstGeom prst="rect">
            <a:avLst/>
          </a:prstGeom>
        </p:spPr>
      </p:pic>
      <p:sp>
        <p:nvSpPr>
          <p:cNvPr id="7" name="Slide Number Placeholder 6"/>
          <p:cNvSpPr>
            <a:spLocks noGrp="1"/>
          </p:cNvSpPr>
          <p:nvPr>
            <p:ph type="sldNum" sz="quarter" idx="11"/>
          </p:nvPr>
        </p:nvSpPr>
        <p:spPr/>
        <p:txBody>
          <a:bodyPr/>
          <a:lstStyle/>
          <a:p>
            <a:pPr>
              <a:buFontTx/>
              <a:buNone/>
              <a:defRPr/>
            </a:pPr>
            <a:fld id="{CA528CDA-E243-45AF-8D88-47013EEEEFB5}" type="slidenum">
              <a:rPr lang="en-US" smtClean="0"/>
              <a:pPr>
                <a:buFontTx/>
                <a:buNone/>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152400"/>
            <a:ext cx="9144000" cy="990600"/>
          </a:xfrm>
        </p:spPr>
        <p:txBody>
          <a:bodyPr>
            <a:normAutofit/>
          </a:bodyPr>
          <a:lstStyle/>
          <a:p>
            <a:r>
              <a:rPr lang="en-US" dirty="0" smtClean="0"/>
              <a:t>Buffers and Critical Chain</a:t>
            </a:r>
          </a:p>
        </p:txBody>
      </p:sp>
      <p:sp>
        <p:nvSpPr>
          <p:cNvPr id="52227" name="Rectangle 3"/>
          <p:cNvSpPr>
            <a:spLocks noGrp="1" noChangeArrowheads="1"/>
          </p:cNvSpPr>
          <p:nvPr>
            <p:ph idx="1"/>
          </p:nvPr>
        </p:nvSpPr>
        <p:spPr>
          <a:xfrm>
            <a:off x="76200" y="1295400"/>
            <a:ext cx="8991600" cy="4876800"/>
          </a:xfrm>
        </p:spPr>
        <p:txBody>
          <a:bodyPr/>
          <a:lstStyle/>
          <a:p>
            <a:pPr>
              <a:lnSpc>
                <a:spcPct val="90000"/>
              </a:lnSpc>
            </a:pPr>
            <a:r>
              <a:rPr lang="en-US" dirty="0" smtClean="0"/>
              <a:t>A </a:t>
            </a:r>
            <a:r>
              <a:rPr lang="en-US" b="1" dirty="0" smtClean="0"/>
              <a:t>buffer</a:t>
            </a:r>
            <a:r>
              <a:rPr lang="en-US" dirty="0" smtClean="0"/>
              <a:t> is additional time to complete a task</a:t>
            </a:r>
          </a:p>
          <a:p>
            <a:pPr>
              <a:lnSpc>
                <a:spcPct val="90000"/>
              </a:lnSpc>
            </a:pPr>
            <a:r>
              <a:rPr lang="en-US" b="1" dirty="0" smtClean="0"/>
              <a:t>Murphy’s Law</a:t>
            </a:r>
            <a:r>
              <a:rPr lang="en-US" dirty="0" smtClean="0"/>
              <a:t> states that if something can go wrong, it will</a:t>
            </a:r>
          </a:p>
          <a:p>
            <a:pPr>
              <a:lnSpc>
                <a:spcPct val="90000"/>
              </a:lnSpc>
            </a:pPr>
            <a:r>
              <a:rPr lang="en-US" b="1" dirty="0" smtClean="0"/>
              <a:t>Parkinson’s Law</a:t>
            </a:r>
            <a:r>
              <a:rPr lang="en-US" dirty="0" smtClean="0"/>
              <a:t> states that work expands to fill the time allowed</a:t>
            </a:r>
          </a:p>
          <a:p>
            <a:pPr>
              <a:lnSpc>
                <a:spcPct val="90000"/>
              </a:lnSpc>
            </a:pPr>
            <a:r>
              <a:rPr lang="en-US" dirty="0" smtClean="0"/>
              <a:t>In traditional estimates, people often add a buffer to each task and use it if it’s needed or not</a:t>
            </a:r>
          </a:p>
          <a:p>
            <a:pPr>
              <a:lnSpc>
                <a:spcPct val="90000"/>
              </a:lnSpc>
            </a:pPr>
            <a:r>
              <a:rPr lang="en-US" dirty="0" smtClean="0"/>
              <a:t>Critical chain scheduling removes buffers from individual tasks and instead creates</a:t>
            </a:r>
          </a:p>
          <a:p>
            <a:pPr lvl="1">
              <a:lnSpc>
                <a:spcPct val="90000"/>
              </a:lnSpc>
            </a:pPr>
            <a:r>
              <a:rPr lang="en-US" dirty="0" smtClean="0"/>
              <a:t>a </a:t>
            </a:r>
            <a:r>
              <a:rPr lang="en-US" b="1" dirty="0" smtClean="0"/>
              <a:t>project buffer</a:t>
            </a:r>
            <a:r>
              <a:rPr lang="en-US" dirty="0" smtClean="0"/>
              <a:t> or additional time added before the project’s due date</a:t>
            </a:r>
          </a:p>
          <a:p>
            <a:pPr lvl="1">
              <a:lnSpc>
                <a:spcPct val="90000"/>
              </a:lnSpc>
            </a:pPr>
            <a:r>
              <a:rPr lang="en-US" b="1" dirty="0" smtClean="0"/>
              <a:t>feeding buffers </a:t>
            </a:r>
            <a:r>
              <a:rPr lang="en-US" dirty="0" smtClean="0"/>
              <a:t>or additional time added before tasks on the critical path</a:t>
            </a:r>
          </a:p>
        </p:txBody>
      </p:sp>
      <p:sp>
        <p:nvSpPr>
          <p:cNvPr id="6" name="Slide Number Placeholder 5"/>
          <p:cNvSpPr>
            <a:spLocks noGrp="1"/>
          </p:cNvSpPr>
          <p:nvPr>
            <p:ph type="sldNum" sz="quarter" idx="11"/>
          </p:nvPr>
        </p:nvSpPr>
        <p:spPr/>
        <p:txBody>
          <a:bodyPr/>
          <a:lstStyle/>
          <a:p>
            <a:pPr>
              <a:defRPr/>
            </a:pPr>
            <a:fld id="{4426C9F7-5646-4D06-A4FC-2FAC61732D62}"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86808"/>
            <a:ext cx="8229600" cy="1143000"/>
          </a:xfrm>
        </p:spPr>
        <p:txBody>
          <a:bodyPr>
            <a:normAutofit fontScale="90000"/>
          </a:bodyPr>
          <a:lstStyle/>
          <a:p>
            <a:r>
              <a:rPr lang="en-US" sz="3600" dirty="0" smtClean="0"/>
              <a:t>Figure 6-11. Example of Critical Chain Scheduling</a:t>
            </a:r>
          </a:p>
        </p:txBody>
      </p:sp>
      <p:pic>
        <p:nvPicPr>
          <p:cNvPr id="2" name="Picture 1" descr="A flowchart diagram of a critical chain schedule. Note: X equals Tasks done by limited resources and FB equals Feeding buffer. There are three chains that flow to the project buffer and completion date. The first chain beings with an unlabeled box which flows to a box labeled FB which flows to a box labeled X which flows to an empty box which flows to the project buffer and then completion date. The second chain starts with an empty box that flows to a box labeled X which flows to an empty box which flows to an empty box which flows to a box labeled FB which flows to an empty box and then to project buffer and completion date. The third chain begins with an empty box which flows to a box labeled FB which flows to a box labeled X which flows to an empty box and the project buffer and then completion date. The critical chain begins in the second chain and flows through an empty box and then the box labeled X and then the critical chain flows through the box labeled X in the third chain and then the box labeled X in the first chain and then to an empty box and the project buffer then completion da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38181"/>
            <a:ext cx="7772400" cy="5162619"/>
          </a:xfrm>
          <a:prstGeom prst="rect">
            <a:avLst/>
          </a:prstGeom>
        </p:spPr>
      </p:pic>
      <p:sp>
        <p:nvSpPr>
          <p:cNvPr id="6" name="Slide Number Placeholder 5"/>
          <p:cNvSpPr>
            <a:spLocks noGrp="1"/>
          </p:cNvSpPr>
          <p:nvPr>
            <p:ph type="sldNum" sz="quarter" idx="11"/>
          </p:nvPr>
        </p:nvSpPr>
        <p:spPr/>
        <p:txBody>
          <a:bodyPr/>
          <a:lstStyle/>
          <a:p>
            <a:pPr>
              <a:buFontTx/>
              <a:buNone/>
              <a:defRPr/>
            </a:pPr>
            <a:fld id="{7845937F-A7EA-419E-B800-CB4A02B63643}" type="slidenum">
              <a:rPr lang="en-US" smtClean="0"/>
              <a:pPr>
                <a:buFontTx/>
                <a:buNone/>
                <a:defRPr/>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0"/>
            <a:ext cx="9144000" cy="990600"/>
          </a:xfrm>
        </p:spPr>
        <p:txBody>
          <a:bodyPr/>
          <a:lstStyle/>
          <a:p>
            <a:r>
              <a:rPr lang="en-US" dirty="0" smtClean="0"/>
              <a:t>What Went Right?</a:t>
            </a:r>
            <a:endParaRPr lang="en-US" dirty="0"/>
          </a:p>
        </p:txBody>
      </p:sp>
      <p:sp>
        <p:nvSpPr>
          <p:cNvPr id="2" name="Content Placeholder 1"/>
          <p:cNvSpPr>
            <a:spLocks noGrp="1"/>
          </p:cNvSpPr>
          <p:nvPr>
            <p:ph idx="1"/>
          </p:nvPr>
        </p:nvSpPr>
        <p:spPr>
          <a:xfrm>
            <a:off x="76200" y="1600200"/>
            <a:ext cx="8991600" cy="4648200"/>
          </a:xfrm>
        </p:spPr>
        <p:txBody>
          <a:bodyPr/>
          <a:lstStyle/>
          <a:p>
            <a:r>
              <a:rPr lang="en-US" dirty="0" smtClean="0"/>
              <a:t>Scheduling at healthcare clinic’s can be more efficient by using critical chain scheduling</a:t>
            </a:r>
          </a:p>
          <a:p>
            <a:r>
              <a:rPr lang="en-US" dirty="0" smtClean="0"/>
              <a:t>The National University Hospital in Singapore decreased patient admission times by more than 50 percent</a:t>
            </a:r>
          </a:p>
          <a:p>
            <a:r>
              <a:rPr lang="en-US" dirty="0" smtClean="0"/>
              <a:t>See </a:t>
            </a:r>
            <a:r>
              <a:rPr lang="en-US" dirty="0" smtClean="0">
                <a:hlinkClick r:id="rId2"/>
              </a:rPr>
              <a:t>www.goldratt.com</a:t>
            </a:r>
            <a:r>
              <a:rPr lang="en-US" dirty="0" smtClean="0"/>
              <a:t> for more information</a:t>
            </a:r>
            <a:endParaRPr lang="en-US" dirty="0"/>
          </a:p>
        </p:txBody>
      </p:sp>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47</a:t>
            </a:fld>
            <a:endParaRPr lang="en-US" dirty="0"/>
          </a:p>
        </p:txBody>
      </p:sp>
    </p:spTree>
    <p:extLst>
      <p:ext uri="{BB962C8B-B14F-4D97-AF65-F5344CB8AC3E}">
        <p14:creationId xmlns:p14="http://schemas.microsoft.com/office/powerpoint/2010/main" val="23272755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228600"/>
            <a:ext cx="9144000" cy="1219200"/>
          </a:xfrm>
        </p:spPr>
        <p:txBody>
          <a:bodyPr>
            <a:normAutofit fontScale="90000"/>
          </a:bodyPr>
          <a:lstStyle/>
          <a:p>
            <a:r>
              <a:rPr lang="en-US" dirty="0" smtClean="0"/>
              <a:t>Program Evaluation and Review Technique (PERT)</a:t>
            </a:r>
          </a:p>
        </p:txBody>
      </p:sp>
      <p:sp>
        <p:nvSpPr>
          <p:cNvPr id="54275" name="Rectangle 3"/>
          <p:cNvSpPr>
            <a:spLocks noGrp="1" noChangeArrowheads="1"/>
          </p:cNvSpPr>
          <p:nvPr>
            <p:ph idx="1"/>
          </p:nvPr>
        </p:nvSpPr>
        <p:spPr>
          <a:xfrm>
            <a:off x="76200" y="1828800"/>
            <a:ext cx="8991600" cy="4343400"/>
          </a:xfrm>
        </p:spPr>
        <p:txBody>
          <a:bodyPr/>
          <a:lstStyle/>
          <a:p>
            <a:r>
              <a:rPr lang="en-US" b="1" dirty="0" smtClean="0"/>
              <a:t>PERT</a:t>
            </a:r>
            <a:r>
              <a:rPr lang="en-US" dirty="0" smtClean="0"/>
              <a:t> is a network analysis technique used to estimate project duration when there is a high degree of uncertainty about the individual activity duration estimates</a:t>
            </a:r>
          </a:p>
          <a:p>
            <a:r>
              <a:rPr lang="en-US" dirty="0" smtClean="0"/>
              <a:t>PERT uses </a:t>
            </a:r>
            <a:r>
              <a:rPr lang="en-US" b="1" dirty="0" smtClean="0"/>
              <a:t>probabilistic time estimates</a:t>
            </a:r>
          </a:p>
          <a:p>
            <a:pPr lvl="1"/>
            <a:r>
              <a:rPr lang="en-US" dirty="0" smtClean="0"/>
              <a:t>duration estimates based on using optimistic, most likely, and pessimistic estimates of activity durations, or a three-point estimate</a:t>
            </a:r>
          </a:p>
        </p:txBody>
      </p:sp>
      <p:sp>
        <p:nvSpPr>
          <p:cNvPr id="6" name="Slide Number Placeholder 5"/>
          <p:cNvSpPr>
            <a:spLocks noGrp="1"/>
          </p:cNvSpPr>
          <p:nvPr>
            <p:ph type="sldNum" sz="quarter" idx="11"/>
          </p:nvPr>
        </p:nvSpPr>
        <p:spPr/>
        <p:txBody>
          <a:bodyPr/>
          <a:lstStyle/>
          <a:p>
            <a:pPr>
              <a:defRPr/>
            </a:pPr>
            <a:fld id="{611ABE37-AD7A-4B3D-8C07-1D411BECE9E1}" type="slidenum">
              <a:rPr lang="en-US" smtClean="0"/>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r>
              <a:rPr lang="en-US" dirty="0" smtClean="0"/>
              <a:t>PERT Formula and Example</a:t>
            </a:r>
          </a:p>
        </p:txBody>
      </p:sp>
      <p:pic>
        <p:nvPicPr>
          <p:cNvPr id="2" name="Picture 1" descr="Two equations. Begin equation. PERT weighted average equals start fraction optimistic time plus 4 times most likely time plus pessimistic time over 6 end fraction. End equation. Example: Begin equation. PERT weighted average equals start fraction 8 workdays plus 4 times 10 workdays plus 24 workdays over 6 end fraction equals 12 days. End equation."/>
          <p:cNvPicPr>
            <a:picLocks noChangeAspect="1"/>
          </p:cNvPicPr>
          <p:nvPr/>
        </p:nvPicPr>
        <p:blipFill>
          <a:blip r:embed="rId2"/>
          <a:stretch>
            <a:fillRect/>
          </a:stretch>
        </p:blipFill>
        <p:spPr>
          <a:xfrm>
            <a:off x="152400" y="1143000"/>
            <a:ext cx="8734425" cy="2771775"/>
          </a:xfrm>
          <a:prstGeom prst="rect">
            <a:avLst/>
          </a:prstGeom>
        </p:spPr>
      </p:pic>
      <p:sp>
        <p:nvSpPr>
          <p:cNvPr id="55299" name="Rectangle 3"/>
          <p:cNvSpPr>
            <a:spLocks noGrp="1" noChangeArrowheads="1"/>
          </p:cNvSpPr>
          <p:nvPr>
            <p:ph idx="1"/>
          </p:nvPr>
        </p:nvSpPr>
        <p:spPr>
          <a:xfrm>
            <a:off x="76200" y="4038600"/>
            <a:ext cx="8991600" cy="1905000"/>
          </a:xfrm>
        </p:spPr>
        <p:txBody>
          <a:bodyPr/>
          <a:lstStyle/>
          <a:p>
            <a:pPr>
              <a:lnSpc>
                <a:spcPct val="90000"/>
              </a:lnSpc>
              <a:buFontTx/>
              <a:buNone/>
            </a:pPr>
            <a:r>
              <a:rPr lang="en-US" sz="2400" dirty="0" smtClean="0"/>
              <a:t>where optimistic time= 8 days</a:t>
            </a:r>
          </a:p>
          <a:p>
            <a:pPr>
              <a:lnSpc>
                <a:spcPct val="90000"/>
              </a:lnSpc>
              <a:buFontTx/>
              <a:buNone/>
            </a:pPr>
            <a:r>
              <a:rPr lang="en-US" sz="2400" dirty="0" smtClean="0"/>
              <a:t>most likely time = </a:t>
            </a:r>
            <a:r>
              <a:rPr lang="en-US" sz="2400" b="1" dirty="0" smtClean="0"/>
              <a:t>10 days</a:t>
            </a:r>
            <a:r>
              <a:rPr lang="en-US" sz="2400" dirty="0" smtClean="0"/>
              <a:t>, and</a:t>
            </a:r>
          </a:p>
          <a:p>
            <a:pPr>
              <a:lnSpc>
                <a:spcPct val="90000"/>
              </a:lnSpc>
              <a:buFontTx/>
              <a:buNone/>
            </a:pPr>
            <a:r>
              <a:rPr lang="en-US" sz="2400" dirty="0" smtClean="0"/>
              <a:t>pessimistic time = 24 days</a:t>
            </a:r>
          </a:p>
          <a:p>
            <a:pPr>
              <a:lnSpc>
                <a:spcPct val="90000"/>
              </a:lnSpc>
              <a:buFontTx/>
              <a:buNone/>
            </a:pPr>
            <a:r>
              <a:rPr lang="en-US" sz="2400" dirty="0" smtClean="0"/>
              <a:t>    Therefore, you’d use </a:t>
            </a:r>
            <a:r>
              <a:rPr lang="en-US" sz="2400" b="1" dirty="0" smtClean="0"/>
              <a:t>12 days</a:t>
            </a:r>
            <a:r>
              <a:rPr lang="en-US" sz="2400" dirty="0" smtClean="0"/>
              <a:t> on the network diagram instead of 10 when using PERT for the above example</a:t>
            </a:r>
          </a:p>
        </p:txBody>
      </p:sp>
      <p:sp>
        <p:nvSpPr>
          <p:cNvPr id="6" name="Slide Number Placeholder 5"/>
          <p:cNvSpPr>
            <a:spLocks noGrp="1"/>
          </p:cNvSpPr>
          <p:nvPr>
            <p:ph type="sldNum" sz="quarter" idx="11"/>
          </p:nvPr>
        </p:nvSpPr>
        <p:spPr/>
        <p:txBody>
          <a:bodyPr/>
          <a:lstStyle/>
          <a:p>
            <a:pPr>
              <a:defRPr/>
            </a:pPr>
            <a:fld id="{16102E75-11F1-4483-A22E-C5BB66735E11}"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304800"/>
            <a:ext cx="9144000" cy="990600"/>
          </a:xfrm>
        </p:spPr>
        <p:txBody>
          <a:bodyPr>
            <a:normAutofit fontScale="90000"/>
          </a:bodyPr>
          <a:lstStyle/>
          <a:p>
            <a:r>
              <a:rPr lang="en-US" sz="3600" dirty="0" smtClean="0"/>
              <a:t>Individual Work Styles and Cultural Differences Cause Schedule Conflicts</a:t>
            </a:r>
          </a:p>
        </p:txBody>
      </p:sp>
      <p:sp>
        <p:nvSpPr>
          <p:cNvPr id="12291" name="Rectangle 3"/>
          <p:cNvSpPr>
            <a:spLocks noGrp="1" noChangeArrowheads="1"/>
          </p:cNvSpPr>
          <p:nvPr>
            <p:ph idx="1"/>
          </p:nvPr>
        </p:nvSpPr>
        <p:spPr>
          <a:xfrm>
            <a:off x="76200" y="1600200"/>
            <a:ext cx="8991600" cy="4648200"/>
          </a:xfrm>
        </p:spPr>
        <p:txBody>
          <a:bodyPr/>
          <a:lstStyle/>
          <a:p>
            <a:r>
              <a:rPr lang="en-US" dirty="0" smtClean="0"/>
              <a:t>One dimension of the Meyers-Briggs Type Indicator focuses on peoples’ attitudes toward structure and deadline</a:t>
            </a:r>
          </a:p>
          <a:p>
            <a:r>
              <a:rPr lang="en-US" dirty="0" smtClean="0"/>
              <a:t>Some people prefer to follow schedules and meet deadlines while others do not  (J vs. P)</a:t>
            </a:r>
          </a:p>
          <a:p>
            <a:r>
              <a:rPr lang="en-US" dirty="0" smtClean="0"/>
              <a:t>Difference cultures and even entire countries have different attitudes about schedules</a:t>
            </a:r>
          </a:p>
        </p:txBody>
      </p:sp>
      <p:sp>
        <p:nvSpPr>
          <p:cNvPr id="6" name="Slide Number Placeholder 5"/>
          <p:cNvSpPr>
            <a:spLocks noGrp="1"/>
          </p:cNvSpPr>
          <p:nvPr>
            <p:ph type="sldNum" sz="quarter" idx="11"/>
          </p:nvPr>
        </p:nvSpPr>
        <p:spPr/>
        <p:txBody>
          <a:bodyPr/>
          <a:lstStyle/>
          <a:p>
            <a:pPr>
              <a:defRPr/>
            </a:pPr>
            <a:fld id="{A4070769-5A29-47E1-8BEF-12E5F45AE728}" type="slidenum">
              <a:rPr lang="en-US" smtClean="0"/>
              <a:pPr>
                <a:defRPr/>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990600"/>
          </a:xfrm>
        </p:spPr>
        <p:txBody>
          <a:bodyPr/>
          <a:lstStyle/>
          <a:p>
            <a:r>
              <a:rPr lang="en-US" dirty="0" smtClean="0"/>
              <a:t>Agile and Time Management</a:t>
            </a:r>
            <a:endParaRPr lang="en-US" dirty="0"/>
          </a:p>
        </p:txBody>
      </p:sp>
      <p:sp>
        <p:nvSpPr>
          <p:cNvPr id="2" name="Content Placeholder 1"/>
          <p:cNvSpPr>
            <a:spLocks noGrp="1"/>
          </p:cNvSpPr>
          <p:nvPr>
            <p:ph idx="1"/>
          </p:nvPr>
        </p:nvSpPr>
        <p:spPr>
          <a:xfrm>
            <a:off x="76200" y="1447800"/>
            <a:ext cx="8991600" cy="4724400"/>
          </a:xfrm>
        </p:spPr>
        <p:txBody>
          <a:bodyPr/>
          <a:lstStyle/>
          <a:p>
            <a:r>
              <a:rPr lang="en-US" dirty="0" smtClean="0"/>
              <a:t>Core values of the Manifesto for Agile Software Development are </a:t>
            </a:r>
          </a:p>
          <a:p>
            <a:pPr lvl="1"/>
            <a:r>
              <a:rPr lang="en-US" dirty="0" smtClean="0"/>
              <a:t>Customer collaboration over contract negotiation</a:t>
            </a:r>
          </a:p>
          <a:p>
            <a:pPr lvl="1"/>
            <a:r>
              <a:rPr lang="en-US" dirty="0" smtClean="0"/>
              <a:t>Responding to change over following a plan</a:t>
            </a:r>
          </a:p>
          <a:p>
            <a:r>
              <a:rPr lang="en-US" dirty="0" smtClean="0"/>
              <a:t>The product owner defines and prioritizes the work to be done within a spring, so collaboration and time management are designed into the process</a:t>
            </a:r>
          </a:p>
          <a:p>
            <a:r>
              <a:rPr lang="en-US" dirty="0" smtClean="0"/>
              <a:t>Teams focus on producing a useful product in a specified timeframe with strong customer input</a:t>
            </a:r>
          </a:p>
          <a:p>
            <a:r>
              <a:rPr lang="en-US" dirty="0" smtClean="0"/>
              <a:t>Don’t emphasize defining all the work before scheduling it</a:t>
            </a:r>
            <a:r>
              <a:rPr lang="en-US" dirty="0"/>
              <a:t>	</a:t>
            </a:r>
            <a:r>
              <a:rPr lang="en-US" dirty="0" smtClean="0"/>
              <a:t>		</a:t>
            </a:r>
            <a:endParaRPr lang="en-US" dirty="0"/>
          </a:p>
        </p:txBody>
      </p:sp>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50</a:t>
            </a:fld>
            <a:endParaRPr lang="en-US" dirty="0"/>
          </a:p>
        </p:txBody>
      </p:sp>
    </p:spTree>
    <p:extLst>
      <p:ext uri="{BB962C8B-B14F-4D97-AF65-F5344CB8AC3E}">
        <p14:creationId xmlns:p14="http://schemas.microsoft.com/office/powerpoint/2010/main" val="22965138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304800"/>
            <a:ext cx="9144000" cy="990600"/>
          </a:xfrm>
        </p:spPr>
        <p:txBody>
          <a:bodyPr/>
          <a:lstStyle/>
          <a:p>
            <a:r>
              <a:rPr lang="en-US" dirty="0" smtClean="0"/>
              <a:t>Schedule Control Suggestions</a:t>
            </a:r>
          </a:p>
        </p:txBody>
      </p:sp>
      <p:sp>
        <p:nvSpPr>
          <p:cNvPr id="56323" name="Rectangle 3"/>
          <p:cNvSpPr>
            <a:spLocks noGrp="1" noChangeArrowheads="1"/>
          </p:cNvSpPr>
          <p:nvPr>
            <p:ph idx="1"/>
          </p:nvPr>
        </p:nvSpPr>
        <p:spPr>
          <a:xfrm>
            <a:off x="76200" y="1676400"/>
            <a:ext cx="8991600" cy="3048000"/>
          </a:xfrm>
        </p:spPr>
        <p:txBody>
          <a:bodyPr/>
          <a:lstStyle/>
          <a:p>
            <a:r>
              <a:rPr lang="en-US" dirty="0" smtClean="0"/>
              <a:t>Perform reality checks on schedules</a:t>
            </a:r>
          </a:p>
          <a:p>
            <a:r>
              <a:rPr lang="en-US" dirty="0" smtClean="0"/>
              <a:t>Allow for contingencies</a:t>
            </a:r>
          </a:p>
          <a:p>
            <a:r>
              <a:rPr lang="en-US" dirty="0" smtClean="0"/>
              <a:t>Don’t plan for everyone to work at 100% capacity all the time</a:t>
            </a:r>
          </a:p>
          <a:p>
            <a:r>
              <a:rPr lang="en-US" dirty="0" smtClean="0"/>
              <a:t>Hold progress meetings with stakeholders and be clear and honest in communicating schedule issues</a:t>
            </a:r>
          </a:p>
        </p:txBody>
      </p:sp>
      <p:sp>
        <p:nvSpPr>
          <p:cNvPr id="6" name="Slide Number Placeholder 5"/>
          <p:cNvSpPr>
            <a:spLocks noGrp="1"/>
          </p:cNvSpPr>
          <p:nvPr>
            <p:ph type="sldNum" sz="quarter" idx="11"/>
          </p:nvPr>
        </p:nvSpPr>
        <p:spPr/>
        <p:txBody>
          <a:bodyPr/>
          <a:lstStyle/>
          <a:p>
            <a:pPr>
              <a:defRPr/>
            </a:pPr>
            <a:fld id="{B0C1A858-5023-4926-B9FF-652E1A710FDE}"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228600"/>
            <a:ext cx="9144000" cy="990600"/>
          </a:xfrm>
        </p:spPr>
        <p:txBody>
          <a:bodyPr>
            <a:normAutofit/>
          </a:bodyPr>
          <a:lstStyle/>
          <a:p>
            <a:r>
              <a:rPr lang="en-US" dirty="0" smtClean="0"/>
              <a:t>Controlling the Schedule</a:t>
            </a:r>
          </a:p>
        </p:txBody>
      </p:sp>
      <p:sp>
        <p:nvSpPr>
          <p:cNvPr id="57347" name="Rectangle 3"/>
          <p:cNvSpPr>
            <a:spLocks noGrp="1" noChangeArrowheads="1"/>
          </p:cNvSpPr>
          <p:nvPr>
            <p:ph idx="1"/>
          </p:nvPr>
        </p:nvSpPr>
        <p:spPr>
          <a:xfrm>
            <a:off x="76200" y="1371600"/>
            <a:ext cx="8991600" cy="4800600"/>
          </a:xfrm>
        </p:spPr>
        <p:txBody>
          <a:bodyPr/>
          <a:lstStyle/>
          <a:p>
            <a:pPr>
              <a:lnSpc>
                <a:spcPct val="90000"/>
              </a:lnSpc>
            </a:pPr>
            <a:r>
              <a:rPr lang="en-US" dirty="0" smtClean="0"/>
              <a:t>Goals are to know the status of the schedule, influence factors that cause schedule changes, determine that the schedule has changed, and manage changes when they occur</a:t>
            </a:r>
          </a:p>
          <a:p>
            <a:pPr>
              <a:lnSpc>
                <a:spcPct val="90000"/>
              </a:lnSpc>
            </a:pPr>
            <a:r>
              <a:rPr lang="en-US" dirty="0" smtClean="0"/>
              <a:t>Tools and techniques include</a:t>
            </a:r>
          </a:p>
          <a:p>
            <a:pPr lvl="1">
              <a:lnSpc>
                <a:spcPct val="90000"/>
              </a:lnSpc>
            </a:pPr>
            <a:r>
              <a:rPr lang="en-US" dirty="0" smtClean="0"/>
              <a:t>Progress reports</a:t>
            </a:r>
          </a:p>
          <a:p>
            <a:pPr lvl="1">
              <a:lnSpc>
                <a:spcPct val="90000"/>
              </a:lnSpc>
            </a:pPr>
            <a:r>
              <a:rPr lang="en-US" dirty="0" smtClean="0"/>
              <a:t>A schedule change control system</a:t>
            </a:r>
          </a:p>
          <a:p>
            <a:pPr lvl="1">
              <a:lnSpc>
                <a:spcPct val="90000"/>
              </a:lnSpc>
            </a:pPr>
            <a:r>
              <a:rPr lang="en-US" dirty="0" smtClean="0"/>
              <a:t>Project management software, including schedule comparison charts like the tracking Gantt chart</a:t>
            </a:r>
          </a:p>
          <a:p>
            <a:pPr lvl="1">
              <a:lnSpc>
                <a:spcPct val="90000"/>
              </a:lnSpc>
            </a:pPr>
            <a:r>
              <a:rPr lang="en-US" dirty="0" smtClean="0"/>
              <a:t>Variance analysis, such as analyzing float or slack</a:t>
            </a:r>
          </a:p>
          <a:p>
            <a:pPr lvl="1">
              <a:lnSpc>
                <a:spcPct val="90000"/>
              </a:lnSpc>
            </a:pPr>
            <a:r>
              <a:rPr lang="en-US" dirty="0" smtClean="0"/>
              <a:t>Performance management, such as earned value (chapter 7)</a:t>
            </a:r>
          </a:p>
        </p:txBody>
      </p:sp>
      <p:sp>
        <p:nvSpPr>
          <p:cNvPr id="6" name="Slide Number Placeholder 5"/>
          <p:cNvSpPr>
            <a:spLocks noGrp="1"/>
          </p:cNvSpPr>
          <p:nvPr>
            <p:ph type="sldNum" sz="quarter" idx="11"/>
          </p:nvPr>
        </p:nvSpPr>
        <p:spPr/>
        <p:txBody>
          <a:bodyPr/>
          <a:lstStyle/>
          <a:p>
            <a:pPr>
              <a:defRPr/>
            </a:pPr>
            <a:fld id="{B0240E2E-B66C-4064-B91E-500EEA5DF79B}" type="slidenum">
              <a:rPr lang="en-US" smtClean="0"/>
              <a:pPr>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152400"/>
            <a:ext cx="9144000" cy="990600"/>
          </a:xfrm>
        </p:spPr>
        <p:txBody>
          <a:bodyPr/>
          <a:lstStyle/>
          <a:p>
            <a:r>
              <a:rPr lang="en-US" dirty="0" smtClean="0"/>
              <a:t>Reality Checks on Scheduling</a:t>
            </a:r>
          </a:p>
        </p:txBody>
      </p:sp>
      <p:sp>
        <p:nvSpPr>
          <p:cNvPr id="58371" name="Rectangle 3"/>
          <p:cNvSpPr>
            <a:spLocks noGrp="1" noChangeArrowheads="1"/>
          </p:cNvSpPr>
          <p:nvPr>
            <p:ph idx="1"/>
          </p:nvPr>
        </p:nvSpPr>
        <p:spPr>
          <a:xfrm>
            <a:off x="76200" y="1447800"/>
            <a:ext cx="8991600" cy="4648200"/>
          </a:xfrm>
        </p:spPr>
        <p:txBody>
          <a:bodyPr/>
          <a:lstStyle/>
          <a:p>
            <a:r>
              <a:rPr lang="en-US" dirty="0" smtClean="0"/>
              <a:t>First review the draft schedule or estimated completion date in the project charter</a:t>
            </a:r>
          </a:p>
          <a:p>
            <a:r>
              <a:rPr lang="en-US" dirty="0" smtClean="0"/>
              <a:t>Prepare a more detailed schedule with the project team</a:t>
            </a:r>
          </a:p>
          <a:p>
            <a:r>
              <a:rPr lang="en-US" dirty="0" smtClean="0"/>
              <a:t>Make sure the schedule is realistic and followed</a:t>
            </a:r>
          </a:p>
          <a:p>
            <a:r>
              <a:rPr lang="en-US" dirty="0" smtClean="0"/>
              <a:t>Alert top management well in advance if there are schedule problems</a:t>
            </a:r>
          </a:p>
        </p:txBody>
      </p:sp>
      <p:sp>
        <p:nvSpPr>
          <p:cNvPr id="6" name="Slide Number Placeholder 5"/>
          <p:cNvSpPr>
            <a:spLocks noGrp="1"/>
          </p:cNvSpPr>
          <p:nvPr>
            <p:ph type="sldNum" sz="quarter" idx="11"/>
          </p:nvPr>
        </p:nvSpPr>
        <p:spPr/>
        <p:txBody>
          <a:bodyPr/>
          <a:lstStyle/>
          <a:p>
            <a:pPr>
              <a:defRPr/>
            </a:pPr>
            <a:fld id="{64C3512C-5BED-469D-A505-6CEF29DE3E0E}" type="slidenum">
              <a:rPr lang="en-US" smtClean="0"/>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228600"/>
            <a:ext cx="9144000" cy="990600"/>
          </a:xfrm>
        </p:spPr>
        <p:txBody>
          <a:bodyPr/>
          <a:lstStyle/>
          <a:p>
            <a:r>
              <a:rPr lang="en-US" dirty="0" smtClean="0"/>
              <a:t>Working with People Issues</a:t>
            </a:r>
          </a:p>
        </p:txBody>
      </p:sp>
      <p:sp>
        <p:nvSpPr>
          <p:cNvPr id="59395" name="Rectangle 3"/>
          <p:cNvSpPr>
            <a:spLocks noGrp="1" noChangeArrowheads="1"/>
          </p:cNvSpPr>
          <p:nvPr>
            <p:ph idx="1"/>
          </p:nvPr>
        </p:nvSpPr>
        <p:spPr>
          <a:xfrm>
            <a:off x="76200" y="1447800"/>
            <a:ext cx="8991600" cy="4724400"/>
          </a:xfrm>
        </p:spPr>
        <p:txBody>
          <a:bodyPr/>
          <a:lstStyle/>
          <a:p>
            <a:r>
              <a:rPr lang="en-US" dirty="0" smtClean="0"/>
              <a:t>Strong leadership helps projects succeed more than good PERT charts</a:t>
            </a:r>
          </a:p>
          <a:p>
            <a:r>
              <a:rPr lang="en-US" dirty="0" smtClean="0"/>
              <a:t>Project managers should use</a:t>
            </a:r>
          </a:p>
          <a:p>
            <a:pPr lvl="1"/>
            <a:r>
              <a:rPr lang="en-US" dirty="0" smtClean="0"/>
              <a:t>empowerment</a:t>
            </a:r>
          </a:p>
          <a:p>
            <a:pPr lvl="1"/>
            <a:r>
              <a:rPr lang="en-US" dirty="0" smtClean="0"/>
              <a:t>incentives</a:t>
            </a:r>
          </a:p>
          <a:p>
            <a:pPr lvl="1"/>
            <a:r>
              <a:rPr lang="en-US" dirty="0" smtClean="0"/>
              <a:t>discipline</a:t>
            </a:r>
          </a:p>
          <a:p>
            <a:pPr lvl="1"/>
            <a:r>
              <a:rPr lang="en-US" dirty="0" smtClean="0"/>
              <a:t>negotiation</a:t>
            </a:r>
          </a:p>
        </p:txBody>
      </p:sp>
      <p:sp>
        <p:nvSpPr>
          <p:cNvPr id="6" name="Slide Number Placeholder 5"/>
          <p:cNvSpPr>
            <a:spLocks noGrp="1"/>
          </p:cNvSpPr>
          <p:nvPr>
            <p:ph type="sldNum" sz="quarter" idx="11"/>
          </p:nvPr>
        </p:nvSpPr>
        <p:spPr/>
        <p:txBody>
          <a:bodyPr/>
          <a:lstStyle/>
          <a:p>
            <a:pPr>
              <a:defRPr/>
            </a:pPr>
            <a:fld id="{32B7A234-8778-40A8-A10C-C6324862A665}" type="slidenum">
              <a:rPr lang="en-US" smtClean="0"/>
              <a:pPr>
                <a:defRPr/>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304800"/>
            <a:ext cx="9144000" cy="990600"/>
          </a:xfrm>
        </p:spPr>
        <p:txBody>
          <a:bodyPr>
            <a:normAutofit fontScale="90000"/>
          </a:bodyPr>
          <a:lstStyle/>
          <a:p>
            <a:r>
              <a:rPr lang="en-US" dirty="0" smtClean="0"/>
              <a:t>Using Software to Assist in Time Management</a:t>
            </a:r>
          </a:p>
        </p:txBody>
      </p:sp>
      <p:sp>
        <p:nvSpPr>
          <p:cNvPr id="61443" name="Rectangle 3"/>
          <p:cNvSpPr>
            <a:spLocks noGrp="1" noChangeArrowheads="1"/>
          </p:cNvSpPr>
          <p:nvPr>
            <p:ph idx="1"/>
          </p:nvPr>
        </p:nvSpPr>
        <p:spPr>
          <a:xfrm>
            <a:off x="76200" y="1676400"/>
            <a:ext cx="8991600" cy="4572000"/>
          </a:xfrm>
        </p:spPr>
        <p:txBody>
          <a:bodyPr/>
          <a:lstStyle/>
          <a:p>
            <a:r>
              <a:rPr lang="en-US" dirty="0" smtClean="0"/>
              <a:t>Software for facilitating communications helps people exchange schedule-related information</a:t>
            </a:r>
          </a:p>
          <a:p>
            <a:r>
              <a:rPr lang="en-US" dirty="0" smtClean="0"/>
              <a:t>Decision support models help analyze trade-offs that can be made</a:t>
            </a:r>
          </a:p>
          <a:p>
            <a:r>
              <a:rPr lang="en-US" dirty="0" smtClean="0"/>
              <a:t>Project management software can help in various time management areas </a:t>
            </a:r>
          </a:p>
        </p:txBody>
      </p:sp>
      <p:sp>
        <p:nvSpPr>
          <p:cNvPr id="6" name="Slide Number Placeholder 5"/>
          <p:cNvSpPr>
            <a:spLocks noGrp="1"/>
          </p:cNvSpPr>
          <p:nvPr>
            <p:ph type="sldNum" sz="quarter" idx="11"/>
          </p:nvPr>
        </p:nvSpPr>
        <p:spPr/>
        <p:txBody>
          <a:bodyPr/>
          <a:lstStyle/>
          <a:p>
            <a:pPr>
              <a:defRPr/>
            </a:pPr>
            <a:fld id="{0ACA02B0-268A-4C9E-AA5E-90C112666B9C}" type="slidenum">
              <a:rPr lang="en-US" smtClean="0"/>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990600"/>
          </a:xfrm>
        </p:spPr>
        <p:txBody>
          <a:bodyPr/>
          <a:lstStyle/>
          <a:p>
            <a:r>
              <a:rPr lang="en-US" dirty="0" smtClean="0"/>
              <a:t>Global Issues</a:t>
            </a:r>
            <a:endParaRPr lang="en-US" dirty="0"/>
          </a:p>
        </p:txBody>
      </p:sp>
      <p:sp>
        <p:nvSpPr>
          <p:cNvPr id="2" name="Content Placeholder 1"/>
          <p:cNvSpPr>
            <a:spLocks noGrp="1"/>
          </p:cNvSpPr>
          <p:nvPr>
            <p:ph idx="1"/>
          </p:nvPr>
        </p:nvSpPr>
        <p:spPr>
          <a:xfrm>
            <a:off x="76200" y="1524000"/>
            <a:ext cx="8991600" cy="4648200"/>
          </a:xfrm>
        </p:spPr>
        <p:txBody>
          <a:bodyPr/>
          <a:lstStyle/>
          <a:p>
            <a:r>
              <a:rPr lang="en-US" dirty="0" smtClean="0"/>
              <a:t>Microsoft tell the customer story of Mexico’s Secretary of Economy, who wanted to ensure that IT initiatives aligned with business goals and improved project management efficiency</a:t>
            </a:r>
          </a:p>
          <a:p>
            <a:r>
              <a:rPr lang="en-US" dirty="0" smtClean="0"/>
              <a:t>After implementing new software, their IT team could handle four times the number of concurrent projects without adding more staff</a:t>
            </a:r>
            <a:endParaRPr lang="en-US" dirty="0"/>
          </a:p>
        </p:txBody>
      </p:sp>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56</a:t>
            </a:fld>
            <a:endParaRPr lang="en-US" dirty="0"/>
          </a:p>
        </p:txBody>
      </p:sp>
    </p:spTree>
    <p:extLst>
      <p:ext uri="{BB962C8B-B14F-4D97-AF65-F5344CB8AC3E}">
        <p14:creationId xmlns:p14="http://schemas.microsoft.com/office/powerpoint/2010/main" val="8907501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281940"/>
            <a:ext cx="9144000" cy="1089660"/>
          </a:xfrm>
        </p:spPr>
        <p:txBody>
          <a:bodyPr>
            <a:normAutofit fontScale="90000"/>
          </a:bodyPr>
          <a:lstStyle/>
          <a:p>
            <a:r>
              <a:rPr lang="en-US" dirty="0" smtClean="0"/>
              <a:t>Words of Caution on Using Project Management Software</a:t>
            </a:r>
          </a:p>
        </p:txBody>
      </p:sp>
      <p:sp>
        <p:nvSpPr>
          <p:cNvPr id="62467" name="Rectangle 3"/>
          <p:cNvSpPr>
            <a:spLocks noGrp="1" noChangeArrowheads="1"/>
          </p:cNvSpPr>
          <p:nvPr>
            <p:ph idx="1"/>
          </p:nvPr>
        </p:nvSpPr>
        <p:spPr>
          <a:xfrm>
            <a:off x="76200" y="1676400"/>
            <a:ext cx="8991600" cy="4648200"/>
          </a:xfrm>
        </p:spPr>
        <p:txBody>
          <a:bodyPr/>
          <a:lstStyle/>
          <a:p>
            <a:r>
              <a:rPr lang="en-US" dirty="0" smtClean="0"/>
              <a:t>Many people misuse project management software because they don’t understand important concepts and have not had training</a:t>
            </a:r>
          </a:p>
          <a:p>
            <a:r>
              <a:rPr lang="en-US" dirty="0" smtClean="0"/>
              <a:t>You must enter dependencies to have dates adjust automatically and to determine the critical path</a:t>
            </a:r>
          </a:p>
          <a:p>
            <a:r>
              <a:rPr lang="en-US" dirty="0" smtClean="0"/>
              <a:t>You must enter actual schedule information to compare planned and actual progress</a:t>
            </a:r>
          </a:p>
        </p:txBody>
      </p:sp>
      <p:sp>
        <p:nvSpPr>
          <p:cNvPr id="6" name="Slide Number Placeholder 5"/>
          <p:cNvSpPr>
            <a:spLocks noGrp="1"/>
          </p:cNvSpPr>
          <p:nvPr>
            <p:ph type="sldNum" sz="quarter" idx="11"/>
          </p:nvPr>
        </p:nvSpPr>
        <p:spPr/>
        <p:txBody>
          <a:bodyPr/>
          <a:lstStyle/>
          <a:p>
            <a:pPr>
              <a:defRPr/>
            </a:pPr>
            <a:fld id="{F9CDE221-7D09-4E72-84A7-688BE7B60DEB}" type="slidenum">
              <a:rPr lang="en-US" smtClean="0"/>
              <a:pPr>
                <a:defRPr/>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smtClean="0"/>
              <a:t>Chapter Summary</a:t>
            </a:r>
          </a:p>
        </p:txBody>
      </p:sp>
      <p:sp>
        <p:nvSpPr>
          <p:cNvPr id="63491" name="Rectangle 3"/>
          <p:cNvSpPr>
            <a:spLocks noGrp="1" noChangeArrowheads="1"/>
          </p:cNvSpPr>
          <p:nvPr>
            <p:ph idx="1"/>
          </p:nvPr>
        </p:nvSpPr>
        <p:spPr>
          <a:xfrm>
            <a:off x="76200" y="1295400"/>
            <a:ext cx="8991600" cy="4648200"/>
          </a:xfrm>
        </p:spPr>
        <p:txBody>
          <a:bodyPr/>
          <a:lstStyle/>
          <a:p>
            <a:pPr>
              <a:lnSpc>
                <a:spcPct val="90000"/>
              </a:lnSpc>
            </a:pPr>
            <a:r>
              <a:rPr lang="en-US" dirty="0" smtClean="0"/>
              <a:t>Project time management is often cited as the main source of conflict on projects, and most IT projects exceed time estimates</a:t>
            </a:r>
          </a:p>
          <a:p>
            <a:pPr>
              <a:lnSpc>
                <a:spcPct val="90000"/>
              </a:lnSpc>
            </a:pPr>
            <a:r>
              <a:rPr lang="en-US" dirty="0" smtClean="0"/>
              <a:t>Main processes include</a:t>
            </a:r>
          </a:p>
          <a:p>
            <a:pPr lvl="1">
              <a:lnSpc>
                <a:spcPct val="90000"/>
              </a:lnSpc>
            </a:pPr>
            <a:r>
              <a:rPr lang="en-US" dirty="0" smtClean="0"/>
              <a:t>Plan schedule management</a:t>
            </a:r>
          </a:p>
          <a:p>
            <a:pPr lvl="1">
              <a:lnSpc>
                <a:spcPct val="90000"/>
              </a:lnSpc>
            </a:pPr>
            <a:r>
              <a:rPr lang="en-US" dirty="0" smtClean="0"/>
              <a:t>Define activities</a:t>
            </a:r>
          </a:p>
          <a:p>
            <a:pPr lvl="1">
              <a:lnSpc>
                <a:spcPct val="90000"/>
              </a:lnSpc>
            </a:pPr>
            <a:r>
              <a:rPr lang="en-US" dirty="0" smtClean="0"/>
              <a:t>Sequence activities</a:t>
            </a:r>
          </a:p>
          <a:p>
            <a:pPr lvl="1">
              <a:lnSpc>
                <a:spcPct val="90000"/>
              </a:lnSpc>
            </a:pPr>
            <a:r>
              <a:rPr lang="en-US" dirty="0" smtClean="0"/>
              <a:t>Estimate activity resources</a:t>
            </a:r>
          </a:p>
          <a:p>
            <a:pPr lvl="1">
              <a:lnSpc>
                <a:spcPct val="90000"/>
              </a:lnSpc>
            </a:pPr>
            <a:r>
              <a:rPr lang="en-US" dirty="0" smtClean="0"/>
              <a:t>Estimate activity durations</a:t>
            </a:r>
          </a:p>
          <a:p>
            <a:pPr lvl="1">
              <a:lnSpc>
                <a:spcPct val="90000"/>
              </a:lnSpc>
            </a:pPr>
            <a:r>
              <a:rPr lang="en-US" dirty="0" smtClean="0"/>
              <a:t>Develop schedule</a:t>
            </a:r>
          </a:p>
          <a:p>
            <a:pPr lvl="1">
              <a:lnSpc>
                <a:spcPct val="90000"/>
              </a:lnSpc>
            </a:pPr>
            <a:r>
              <a:rPr lang="en-US" dirty="0" smtClean="0"/>
              <a:t>Control schedule</a:t>
            </a:r>
          </a:p>
        </p:txBody>
      </p:sp>
      <p:sp>
        <p:nvSpPr>
          <p:cNvPr id="6" name="Slide Number Placeholder 5"/>
          <p:cNvSpPr>
            <a:spLocks noGrp="1"/>
          </p:cNvSpPr>
          <p:nvPr>
            <p:ph type="sldNum" sz="quarter" idx="11"/>
          </p:nvPr>
        </p:nvSpPr>
        <p:spPr/>
        <p:txBody>
          <a:bodyPr/>
          <a:lstStyle/>
          <a:p>
            <a:pPr>
              <a:defRPr/>
            </a:pPr>
            <a:fld id="{169144F6-8D6B-43D0-ACD9-CBCF47EB473B}" type="slidenum">
              <a:rPr lang="en-US" smtClean="0"/>
              <a:pPr>
                <a:defRPr/>
              </a:pPr>
              <a:t>58</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normAutofit/>
          </a:bodyPr>
          <a:lstStyle/>
          <a:p>
            <a:r>
              <a:rPr lang="en-US" dirty="0" smtClean="0"/>
              <a:t>Media Snapshot</a:t>
            </a:r>
          </a:p>
        </p:txBody>
      </p:sp>
      <p:sp>
        <p:nvSpPr>
          <p:cNvPr id="2" name="Content Placeholder 1"/>
          <p:cNvSpPr>
            <a:spLocks noGrp="1"/>
          </p:cNvSpPr>
          <p:nvPr>
            <p:ph idx="1"/>
          </p:nvPr>
        </p:nvSpPr>
        <p:spPr>
          <a:xfrm>
            <a:off x="76200" y="1295400"/>
            <a:ext cx="8991600" cy="4648200"/>
          </a:xfrm>
        </p:spPr>
        <p:txBody>
          <a:bodyPr/>
          <a:lstStyle/>
          <a:p>
            <a:pPr marL="273050" indent="-273050" eaLnBrk="0" hangingPunct="0">
              <a:spcBef>
                <a:spcPts val="575"/>
              </a:spcBef>
              <a:buClr>
                <a:schemeClr val="accent1"/>
              </a:buClr>
              <a:buSzPct val="85000"/>
              <a:buFont typeface="Wingdings 2" pitchFamily="18" charset="2"/>
              <a:buChar char=""/>
              <a:tabLst>
                <a:tab pos="685800" algn="l"/>
              </a:tabLst>
              <a:defRPr/>
            </a:pPr>
            <a:r>
              <a:rPr lang="en-US" sz="2300" dirty="0"/>
              <a:t>In contrast to the 2002 Salt Lake City Winter Olympic Games (see Chapter 4’s Media Snapshot), planning and scheduling was very different for the 2004 Athens Summer Olympic Games and the 2014 Sochi Winter Olympic </a:t>
            </a:r>
            <a:r>
              <a:rPr lang="en-US" sz="2300" dirty="0" err="1"/>
              <a:t>Gmes</a:t>
            </a:r>
            <a:endParaRPr lang="en-US" sz="2300" dirty="0"/>
          </a:p>
          <a:p>
            <a:pPr marL="273050" indent="-273050" eaLnBrk="0" hangingPunct="0">
              <a:spcBef>
                <a:spcPts val="575"/>
              </a:spcBef>
              <a:buClr>
                <a:schemeClr val="accent1"/>
              </a:buClr>
              <a:buSzPct val="85000"/>
              <a:buFont typeface="Wingdings 2" pitchFamily="18" charset="2"/>
              <a:buChar char=""/>
              <a:tabLst>
                <a:tab pos="685800" algn="l"/>
              </a:tabLst>
              <a:defRPr/>
            </a:pPr>
            <a:r>
              <a:rPr lang="en-US" sz="2300" dirty="0"/>
              <a:t>Many articles were written before the opening ceremonies in Athens predicting that the facilities would not be ready in time. …the Greeks even made fun of critics by having construction workers pretend to still be working as the ceremonies began…but the games cost more than twice the planned budget</a:t>
            </a:r>
          </a:p>
          <a:p>
            <a:pPr marL="273050" indent="-273050" eaLnBrk="0" hangingPunct="0">
              <a:spcBef>
                <a:spcPts val="575"/>
              </a:spcBef>
              <a:buClr>
                <a:schemeClr val="accent1"/>
              </a:buClr>
              <a:buSzPct val="85000"/>
              <a:buFont typeface="Wingdings 2" pitchFamily="18" charset="2"/>
              <a:buChar char=""/>
              <a:tabLst>
                <a:tab pos="685800" algn="l"/>
              </a:tabLst>
              <a:defRPr/>
            </a:pPr>
            <a:r>
              <a:rPr lang="en-US" sz="2300" dirty="0"/>
              <a:t>The 2014 Winter Olympic Games in Sochi, Russia, suffered even greater financial loss and were the most expensive games in </a:t>
            </a:r>
            <a:r>
              <a:rPr lang="en-US" sz="2300" dirty="0" smtClean="0"/>
              <a:t>history</a:t>
            </a:r>
            <a:endParaRPr lang="en-US" sz="2300" dirty="0"/>
          </a:p>
        </p:txBody>
      </p:sp>
      <p:sp>
        <p:nvSpPr>
          <p:cNvPr id="6" name="Slide Number Placeholder 5"/>
          <p:cNvSpPr>
            <a:spLocks noGrp="1"/>
          </p:cNvSpPr>
          <p:nvPr>
            <p:ph type="sldNum" sz="quarter" idx="11"/>
          </p:nvPr>
        </p:nvSpPr>
        <p:spPr/>
        <p:txBody>
          <a:bodyPr/>
          <a:lstStyle/>
          <a:p>
            <a:pPr>
              <a:buFontTx/>
              <a:buNone/>
              <a:defRPr/>
            </a:pPr>
            <a:fld id="{E84AA8EC-835C-47F2-B0B6-4FC5166E3AEA}" type="slidenum">
              <a:rPr lang="en-US" smtClean="0"/>
              <a:pPr>
                <a:buFontTx/>
                <a:buNone/>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52400"/>
            <a:ext cx="9144000" cy="990600"/>
          </a:xfrm>
        </p:spPr>
        <p:txBody>
          <a:bodyPr>
            <a:normAutofit fontScale="90000"/>
          </a:bodyPr>
          <a:lstStyle/>
          <a:p>
            <a:r>
              <a:rPr lang="en-US" dirty="0" smtClean="0"/>
              <a:t>Project Time Management Processes</a:t>
            </a:r>
          </a:p>
        </p:txBody>
      </p:sp>
      <p:sp>
        <p:nvSpPr>
          <p:cNvPr id="14339" name="Rectangle 3"/>
          <p:cNvSpPr>
            <a:spLocks noGrp="1" noChangeArrowheads="1"/>
          </p:cNvSpPr>
          <p:nvPr>
            <p:ph idx="1"/>
          </p:nvPr>
        </p:nvSpPr>
        <p:spPr>
          <a:xfrm>
            <a:off x="76200" y="1219200"/>
            <a:ext cx="8991600" cy="4876800"/>
          </a:xfrm>
        </p:spPr>
        <p:txBody>
          <a:bodyPr/>
          <a:lstStyle/>
          <a:p>
            <a:r>
              <a:rPr lang="en-US" sz="2000" b="1" dirty="0" smtClean="0"/>
              <a:t>Planning schedule management: </a:t>
            </a:r>
            <a:r>
              <a:rPr lang="en-US" sz="2000" dirty="0"/>
              <a:t>determining the policies, </a:t>
            </a:r>
            <a:r>
              <a:rPr lang="en-US" sz="2000" dirty="0" smtClean="0"/>
              <a:t>procedures, and </a:t>
            </a:r>
            <a:r>
              <a:rPr lang="en-US" sz="2000" dirty="0"/>
              <a:t>documentation that will be used for planning, executing, and </a:t>
            </a:r>
            <a:r>
              <a:rPr lang="en-US" sz="2000" dirty="0" smtClean="0"/>
              <a:t>controlling the </a:t>
            </a:r>
            <a:r>
              <a:rPr lang="en-US" sz="2000" dirty="0"/>
              <a:t>project </a:t>
            </a:r>
            <a:r>
              <a:rPr lang="en-US" sz="2000" dirty="0" smtClean="0"/>
              <a:t>schedule</a:t>
            </a:r>
          </a:p>
          <a:p>
            <a:r>
              <a:rPr lang="en-US" sz="2000" b="1" dirty="0" smtClean="0"/>
              <a:t>Defining activities: </a:t>
            </a:r>
            <a:r>
              <a:rPr lang="en-US" sz="2000" dirty="0" smtClean="0"/>
              <a:t>identifying the specific activities that the project team members and stakeholders must perform to produce the project deliverables</a:t>
            </a:r>
            <a:endParaRPr lang="en-US" sz="2000" b="1" dirty="0" smtClean="0"/>
          </a:p>
          <a:p>
            <a:pPr>
              <a:lnSpc>
                <a:spcPct val="80000"/>
              </a:lnSpc>
            </a:pPr>
            <a:r>
              <a:rPr lang="en-US" sz="2000" b="1" dirty="0" smtClean="0"/>
              <a:t>Sequencing activities:</a:t>
            </a:r>
            <a:r>
              <a:rPr lang="en-US" sz="2000" dirty="0" smtClean="0"/>
              <a:t> identifying and documenting the relationships between project activities</a:t>
            </a:r>
          </a:p>
          <a:p>
            <a:pPr>
              <a:lnSpc>
                <a:spcPct val="80000"/>
              </a:lnSpc>
            </a:pPr>
            <a:r>
              <a:rPr lang="en-US" sz="2000" b="1" dirty="0" smtClean="0"/>
              <a:t>Estimating activity resources: </a:t>
            </a:r>
            <a:r>
              <a:rPr lang="en-US" sz="2000" dirty="0" smtClean="0"/>
              <a:t>estimating how many </a:t>
            </a:r>
            <a:r>
              <a:rPr lang="en-US" sz="2000" b="1" dirty="0" smtClean="0"/>
              <a:t>resources </a:t>
            </a:r>
            <a:r>
              <a:rPr lang="en-US" sz="2000" dirty="0" smtClean="0"/>
              <a:t>a project team should use to perform project activities</a:t>
            </a:r>
          </a:p>
          <a:p>
            <a:pPr>
              <a:lnSpc>
                <a:spcPct val="80000"/>
              </a:lnSpc>
            </a:pPr>
            <a:r>
              <a:rPr lang="en-US" sz="2000" b="1" dirty="0" smtClean="0"/>
              <a:t>Estimating activity durations: </a:t>
            </a:r>
            <a:r>
              <a:rPr lang="en-US" sz="2000" dirty="0" smtClean="0"/>
              <a:t>estimating the number of work periods that are needed to complete individual activities</a:t>
            </a:r>
          </a:p>
          <a:p>
            <a:pPr>
              <a:lnSpc>
                <a:spcPct val="80000"/>
              </a:lnSpc>
            </a:pPr>
            <a:r>
              <a:rPr lang="en-US" sz="2000" b="1" dirty="0" smtClean="0"/>
              <a:t>Developing the schedule: </a:t>
            </a:r>
            <a:r>
              <a:rPr lang="en-US" sz="2000" dirty="0" smtClean="0"/>
              <a:t>analyzing activity sequences, activity resource estimates, and activity duration estimates to create the project schedule</a:t>
            </a:r>
          </a:p>
          <a:p>
            <a:pPr>
              <a:lnSpc>
                <a:spcPct val="80000"/>
              </a:lnSpc>
            </a:pPr>
            <a:r>
              <a:rPr lang="en-US" sz="2000" b="1" dirty="0" smtClean="0"/>
              <a:t>Controlling the schedule:</a:t>
            </a:r>
            <a:r>
              <a:rPr lang="en-US" sz="2000" dirty="0" smtClean="0"/>
              <a:t> controlling and managing changes to the project schedule</a:t>
            </a:r>
          </a:p>
        </p:txBody>
      </p:sp>
      <p:sp>
        <p:nvSpPr>
          <p:cNvPr id="6" name="Slide Number Placeholder 5"/>
          <p:cNvSpPr>
            <a:spLocks noGrp="1"/>
          </p:cNvSpPr>
          <p:nvPr>
            <p:ph type="sldNum" sz="quarter" idx="11"/>
          </p:nvPr>
        </p:nvSpPr>
        <p:spPr/>
        <p:txBody>
          <a:bodyPr/>
          <a:lstStyle/>
          <a:p>
            <a:pPr>
              <a:defRPr/>
            </a:pPr>
            <a:fld id="{1C7BEF57-3FAF-45F7-A64B-4A03589D8F34}"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dirty="0" smtClean="0"/>
              <a:t>Figure 6-1. Project Time Management Summary</a:t>
            </a:r>
          </a:p>
        </p:txBody>
      </p:sp>
      <p:pic>
        <p:nvPicPr>
          <p:cNvPr id="3" name="Picture 2" descr="A project time management summary. It beings with Planning (bold) which includes the following. Process: Plan schedule management (bold) . Outputs: schedule management plan. Process: Define activities (bold). Outputs: Activity list, activity attributes, milestone list, project management plan updates. Process: Sequence activities (bold). Outputs: Project schedule network diagrams, project documents updates. Process: Estimate activity resources (bold). Outputs: Activity resource requirements, resource breakdown structure, project documents updates. Process: Estimate activity durations (bold). Outputs: Activity duration estimates, project documents updates. Process: Develop schedule (bold). Outputs: Schedule baseline, project schedule, schedule data, project calendars, project management plan updates, project documents updates. An arrow pointing to the right separates Planning and Monitoring and Controlling. Monitoring and controlling (bold) includes the following. Process: Control schedule (bold). Outputs: Work performance information, schedule forecasts, change requests, project management plan updates, project documents updates, organizational process assets updates. An arrow pointing from left to right is labeled Project Start on the left and Project finish on the r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1148032"/>
            <a:ext cx="6629400" cy="5222216"/>
          </a:xfrm>
          <a:prstGeom prst="rect">
            <a:avLst/>
          </a:prstGeom>
        </p:spPr>
      </p:pic>
      <p:sp>
        <p:nvSpPr>
          <p:cNvPr id="5" name="Slide Number Placeholder 4"/>
          <p:cNvSpPr>
            <a:spLocks noGrp="1"/>
          </p:cNvSpPr>
          <p:nvPr>
            <p:ph type="sldNum" sz="quarter" idx="11"/>
          </p:nvPr>
        </p:nvSpPr>
        <p:spPr/>
        <p:txBody>
          <a:bodyPr/>
          <a:lstStyle/>
          <a:p>
            <a:pPr>
              <a:defRPr/>
            </a:pPr>
            <a:fld id="{AEDE0555-12AE-4560-B223-B50328FFE016}"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9144000" cy="990600"/>
          </a:xfrm>
        </p:spPr>
        <p:txBody>
          <a:bodyPr/>
          <a:lstStyle/>
          <a:p>
            <a:r>
              <a:rPr lang="en-US" dirty="0" smtClean="0"/>
              <a:t>Planning Schedule Management</a:t>
            </a:r>
            <a:endParaRPr lang="en-US" dirty="0"/>
          </a:p>
        </p:txBody>
      </p:sp>
      <p:sp>
        <p:nvSpPr>
          <p:cNvPr id="2" name="Content Placeholder 1"/>
          <p:cNvSpPr>
            <a:spLocks noGrp="1"/>
          </p:cNvSpPr>
          <p:nvPr>
            <p:ph idx="1"/>
          </p:nvPr>
        </p:nvSpPr>
        <p:spPr>
          <a:xfrm>
            <a:off x="76200" y="1219200"/>
            <a:ext cx="8991600" cy="4876800"/>
          </a:xfrm>
        </p:spPr>
        <p:txBody>
          <a:bodyPr/>
          <a:lstStyle/>
          <a:p>
            <a:r>
              <a:rPr lang="en-US" dirty="0" smtClean="0"/>
              <a:t>The </a:t>
            </a:r>
            <a:r>
              <a:rPr lang="en-US" dirty="0"/>
              <a:t>project team uses expert judgment, analytical techniques, and </a:t>
            </a:r>
            <a:r>
              <a:rPr lang="en-US" dirty="0" smtClean="0"/>
              <a:t>meetings to </a:t>
            </a:r>
            <a:r>
              <a:rPr lang="en-US" dirty="0"/>
              <a:t>develop the schedule management </a:t>
            </a:r>
            <a:r>
              <a:rPr lang="en-US" dirty="0" smtClean="0"/>
              <a:t>plan</a:t>
            </a:r>
          </a:p>
          <a:p>
            <a:r>
              <a:rPr lang="en-US" dirty="0" smtClean="0"/>
              <a:t>A schedule management plan includes:</a:t>
            </a:r>
          </a:p>
          <a:p>
            <a:pPr lvl="1"/>
            <a:r>
              <a:rPr lang="en-US" dirty="0" smtClean="0"/>
              <a:t>Project schedule model development</a:t>
            </a:r>
          </a:p>
          <a:p>
            <a:pPr lvl="1"/>
            <a:r>
              <a:rPr lang="en-US" dirty="0" smtClean="0"/>
              <a:t>The scheduling methodology</a:t>
            </a:r>
          </a:p>
          <a:p>
            <a:pPr lvl="1"/>
            <a:r>
              <a:rPr lang="en-US" dirty="0" smtClean="0"/>
              <a:t>Level of accuracy and units of measure</a:t>
            </a:r>
          </a:p>
          <a:p>
            <a:pPr lvl="1"/>
            <a:r>
              <a:rPr lang="en-US" dirty="0" smtClean="0"/>
              <a:t>Control thresholds</a:t>
            </a:r>
          </a:p>
          <a:p>
            <a:pPr lvl="1"/>
            <a:r>
              <a:rPr lang="en-US" dirty="0" smtClean="0"/>
              <a:t>Rules of performance measurement</a:t>
            </a:r>
          </a:p>
          <a:p>
            <a:pPr lvl="1"/>
            <a:r>
              <a:rPr lang="en-US" dirty="0" smtClean="0"/>
              <a:t>Reporting formats</a:t>
            </a:r>
          </a:p>
          <a:p>
            <a:pPr lvl="1"/>
            <a:r>
              <a:rPr lang="en-US" dirty="0" smtClean="0"/>
              <a:t>Process descriptions</a:t>
            </a:r>
            <a:endParaRPr lang="en-US" dirty="0"/>
          </a:p>
        </p:txBody>
      </p:sp>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9</a:t>
            </a:fld>
            <a:endParaRPr lang="en-US" dirty="0"/>
          </a:p>
        </p:txBody>
      </p:sp>
    </p:spTree>
    <p:extLst>
      <p:ext uri="{BB962C8B-B14F-4D97-AF65-F5344CB8AC3E}">
        <p14:creationId xmlns:p14="http://schemas.microsoft.com/office/powerpoint/2010/main" val="156143384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3502</TotalTime>
  <Words>3357</Words>
  <Application>Microsoft Office PowerPoint</Application>
  <PresentationFormat>On-screen Show (4:3)</PresentationFormat>
  <Paragraphs>411</Paragraphs>
  <Slides>58</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58</vt:i4>
      </vt:variant>
    </vt:vector>
  </HeadingPairs>
  <TitlesOfParts>
    <vt:vector size="69" baseType="lpstr">
      <vt:lpstr>Arial</vt:lpstr>
      <vt:lpstr>Arial Rounded MT Bold</vt:lpstr>
      <vt:lpstr>Calibri</vt:lpstr>
      <vt:lpstr>Lucida Sans Unicode</vt:lpstr>
      <vt:lpstr>Times New Roman</vt:lpstr>
      <vt:lpstr>Verdana</vt:lpstr>
      <vt:lpstr>Wingdings 2</vt:lpstr>
      <vt:lpstr>Wingdings 3</vt:lpstr>
      <vt:lpstr>Custom Design</vt:lpstr>
      <vt:lpstr>Theme1</vt:lpstr>
      <vt:lpstr>1_Theme1</vt:lpstr>
      <vt:lpstr>Chapter 6: Project Time Management</vt:lpstr>
      <vt:lpstr>Learning Objectives, Part 1</vt:lpstr>
      <vt:lpstr>Learning Objectives, Part 2</vt:lpstr>
      <vt:lpstr>Importance of Project Schedules</vt:lpstr>
      <vt:lpstr>Individual Work Styles and Cultural Differences Cause Schedule Conflicts</vt:lpstr>
      <vt:lpstr>Media Snapshot</vt:lpstr>
      <vt:lpstr>Project Time Management Processes</vt:lpstr>
      <vt:lpstr>Figure 6-1. Project Time Management Summary</vt:lpstr>
      <vt:lpstr>Planning Schedule Management</vt:lpstr>
      <vt:lpstr>Defining Activities</vt:lpstr>
      <vt:lpstr>Activity Lists and Attributes</vt:lpstr>
      <vt:lpstr>Milestones</vt:lpstr>
      <vt:lpstr>What Went Wrong?</vt:lpstr>
      <vt:lpstr>Sequencing Activities</vt:lpstr>
      <vt:lpstr>Three types of Dependencies</vt:lpstr>
      <vt:lpstr>Network Diagrams</vt:lpstr>
      <vt:lpstr>Figure 6-2. Network Diagram for Project X</vt:lpstr>
      <vt:lpstr>Arrow Diagramming Method (ADM)</vt:lpstr>
      <vt:lpstr>Process for Creating AOA Diagrams</vt:lpstr>
      <vt:lpstr>Precedence Diagramming Method (PDM)</vt:lpstr>
      <vt:lpstr>Figure 6-3. Task Dependency Types</vt:lpstr>
      <vt:lpstr>Figure 6-4. Sample PDM Network Diagram</vt:lpstr>
      <vt:lpstr>Estimating Activity Resources</vt:lpstr>
      <vt:lpstr>Activity Duration Estimating</vt:lpstr>
      <vt:lpstr>Three-Point Estimates</vt:lpstr>
      <vt:lpstr>Developing the Schedule</vt:lpstr>
      <vt:lpstr>Gantt Charts</vt:lpstr>
      <vt:lpstr>Figure 6-5. Gantt Chart for Project X</vt:lpstr>
      <vt:lpstr>Figure 6-6. Gantt Chart for Software Launch Project</vt:lpstr>
      <vt:lpstr>Adding Milestones to Gantt Charts</vt:lpstr>
      <vt:lpstr>SMART Criteria</vt:lpstr>
      <vt:lpstr>Best Practice</vt:lpstr>
      <vt:lpstr>Figure 6-7. Sample Tracking Gantt Chart</vt:lpstr>
      <vt:lpstr>Critical Path Method (CPM)</vt:lpstr>
      <vt:lpstr>Calculating the Critical Path</vt:lpstr>
      <vt:lpstr>Figure 6-8.  Determining the Critical Path for Project X</vt:lpstr>
      <vt:lpstr>More on the Critical Path</vt:lpstr>
      <vt:lpstr>Using Critical Path Analysis to Make Schedule Trade-offs</vt:lpstr>
      <vt:lpstr>Figure 6-9. Calculating Early and Late Start and Finish Dates</vt:lpstr>
      <vt:lpstr>Table 6-1. Free and Total Float or Slack for Project X</vt:lpstr>
      <vt:lpstr>Using the Critical Path to Shorten a Project Schedule</vt:lpstr>
      <vt:lpstr>Importance of Updating Critical Path Data</vt:lpstr>
      <vt:lpstr>Critical Chain Scheduling</vt:lpstr>
      <vt:lpstr>Figures 6-10.a and b. Multitasking Example</vt:lpstr>
      <vt:lpstr>Buffers and Critical Chain</vt:lpstr>
      <vt:lpstr>Figure 6-11. Example of Critical Chain Scheduling</vt:lpstr>
      <vt:lpstr>What Went Right?</vt:lpstr>
      <vt:lpstr>Program Evaluation and Review Technique (PERT)</vt:lpstr>
      <vt:lpstr>PERT Formula and Example</vt:lpstr>
      <vt:lpstr>Agile and Time Management</vt:lpstr>
      <vt:lpstr>Schedule Control Suggestions</vt:lpstr>
      <vt:lpstr>Controlling the Schedule</vt:lpstr>
      <vt:lpstr>Reality Checks on Scheduling</vt:lpstr>
      <vt:lpstr>Working with People Issues</vt:lpstr>
      <vt:lpstr>Using Software to Assist in Time Management</vt:lpstr>
      <vt:lpstr>Global Issues</vt:lpstr>
      <vt:lpstr>Words of Caution on Using Project Management Software</vt:lpstr>
      <vt:lpstr>Chapter Summary</vt:lpstr>
    </vt:vector>
  </TitlesOfParts>
  <Company>Augsburg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Georges, Tim</cp:lastModifiedBy>
  <cp:revision>194</cp:revision>
  <dcterms:created xsi:type="dcterms:W3CDTF">2001-07-05T23:10:12Z</dcterms:created>
  <dcterms:modified xsi:type="dcterms:W3CDTF">2018-08-13T18:36:58Z</dcterms:modified>
</cp:coreProperties>
</file>