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853" r:id="rId2"/>
  </p:sldMasterIdLst>
  <p:notesMasterIdLst>
    <p:notesMasterId r:id="rId44"/>
  </p:notesMasterIdLst>
  <p:handoutMasterIdLst>
    <p:handoutMasterId r:id="rId45"/>
  </p:handoutMasterIdLst>
  <p:sldIdLst>
    <p:sldId id="381" r:id="rId3"/>
    <p:sldId id="335" r:id="rId4"/>
    <p:sldId id="334" r:id="rId5"/>
    <p:sldId id="336" r:id="rId6"/>
    <p:sldId id="337" r:id="rId7"/>
    <p:sldId id="338" r:id="rId8"/>
    <p:sldId id="339" r:id="rId9"/>
    <p:sldId id="371" r:id="rId10"/>
    <p:sldId id="340" r:id="rId11"/>
    <p:sldId id="378" r:id="rId12"/>
    <p:sldId id="372" r:id="rId13"/>
    <p:sldId id="342" r:id="rId14"/>
    <p:sldId id="343" r:id="rId15"/>
    <p:sldId id="375" r:id="rId16"/>
    <p:sldId id="344" r:id="rId17"/>
    <p:sldId id="385" r:id="rId18"/>
    <p:sldId id="346" r:id="rId19"/>
    <p:sldId id="382" r:id="rId20"/>
    <p:sldId id="348" r:id="rId21"/>
    <p:sldId id="350" r:id="rId22"/>
    <p:sldId id="351" r:id="rId23"/>
    <p:sldId id="387" r:id="rId24"/>
    <p:sldId id="386" r:id="rId25"/>
    <p:sldId id="379" r:id="rId26"/>
    <p:sldId id="354" r:id="rId27"/>
    <p:sldId id="388" r:id="rId28"/>
    <p:sldId id="356" r:id="rId29"/>
    <p:sldId id="358" r:id="rId30"/>
    <p:sldId id="359" r:id="rId31"/>
    <p:sldId id="360" r:id="rId32"/>
    <p:sldId id="384" r:id="rId33"/>
    <p:sldId id="383" r:id="rId34"/>
    <p:sldId id="363" r:id="rId35"/>
    <p:sldId id="365" r:id="rId36"/>
    <p:sldId id="376" r:id="rId37"/>
    <p:sldId id="377" r:id="rId38"/>
    <p:sldId id="366" r:id="rId39"/>
    <p:sldId id="367" r:id="rId40"/>
    <p:sldId id="368" r:id="rId41"/>
    <p:sldId id="380" r:id="rId42"/>
    <p:sldId id="370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chwalbe" initials="ks" lastIdx="1" clrIdx="0"/>
  <p:cmAuthor id="1" name="John M" initials="JM" lastIdx="2" clrIdx="1">
    <p:extLst>
      <p:ext uri="{19B8F6BF-5375-455C-9EA6-DF929625EA0E}">
        <p15:presenceInfo xmlns:p15="http://schemas.microsoft.com/office/powerpoint/2012/main" userId="1e8021eb5da7683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4FE"/>
    <a:srgbClr val="EBF5FC"/>
    <a:srgbClr val="AAE0FA"/>
    <a:srgbClr val="C6E9FC"/>
    <a:srgbClr val="FFFFFF"/>
    <a:srgbClr val="BEBFBF"/>
    <a:srgbClr val="666699"/>
    <a:srgbClr val="5B5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37" autoAdjust="0"/>
    <p:restoredTop sz="94540" autoAdjust="0"/>
  </p:normalViewPr>
  <p:slideViewPr>
    <p:cSldViewPr>
      <p:cViewPr varScale="1">
        <p:scale>
          <a:sx n="96" d="100"/>
          <a:sy n="96" d="100"/>
        </p:scale>
        <p:origin x="96" y="7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18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16ACC03-8B63-4662-AA1B-AE60329EE7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382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4DE4318-E4BE-49A8-80E2-9AEFB83AE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0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12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Rounded MT Bold" pitchFamily="34" charset="0"/>
              <a:ea typeface="+mn-ea"/>
              <a:cs typeface="+mn-cs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EC327F-7E80-4D08-B8B0-0F574A3B94B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95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DE4318-E4BE-49A8-80E2-9AEFB83AE89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123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DE4318-E4BE-49A8-80E2-9AEFB83AE894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88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DE4318-E4BE-49A8-80E2-9AEFB83AE894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85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C96B9-AEB0-4855-A598-DE44B5ED19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E0B49-8E6C-48C0-9C9D-CC0639D27A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16714-5224-4BBE-BE6A-F6538172A4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351687C-7F23-40DE-8D48-D682CBC4E6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1"/>
          <p:cNvSpPr txBox="1">
            <a:spLocks/>
          </p:cNvSpPr>
          <p:nvPr/>
        </p:nvSpPr>
        <p:spPr>
          <a:xfrm>
            <a:off x="5486400" y="6492875"/>
            <a:ext cx="1600200" cy="365125"/>
          </a:xfrm>
          <a:prstGeom prst="rect">
            <a:avLst/>
          </a:prstGeom>
        </p:spPr>
        <p:txBody>
          <a:bodyPr anchor="b"/>
          <a:lstStyle>
            <a:lvl1pPr algn="l">
              <a:buFontTx/>
              <a:buNone/>
              <a:defRPr smtClean="0"/>
            </a:lvl1pPr>
          </a:lstStyle>
          <a:p>
            <a:pPr>
              <a:defRPr/>
            </a:pPr>
            <a:r>
              <a:rPr lang="en-US" sz="1200" dirty="0">
                <a:latin typeface="+mn-lt"/>
              </a:rPr>
              <a:t>Copyright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0"/>
          </p:nvPr>
        </p:nvSpPr>
        <p:spPr>
          <a:xfrm>
            <a:off x="0" y="6400800"/>
            <a:ext cx="2590800" cy="457201"/>
          </a:xfrm>
        </p:spPr>
        <p:txBody>
          <a:bodyPr/>
          <a:lstStyle>
            <a:lvl1pPr algn="l"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1"/>
          </p:nvPr>
        </p:nvSpPr>
        <p:spPr>
          <a:xfrm>
            <a:off x="8588375" y="6492875"/>
            <a:ext cx="555625" cy="365125"/>
          </a:xfrm>
        </p:spPr>
        <p:txBody>
          <a:bodyPr/>
          <a:lstStyle>
            <a:lvl1pPr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67A05F08-4D91-4DD3-AB44-190E2F0DE43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80CC8A-ABB7-482E-8C2B-4DE6C9A0F6F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525E1F-A032-423F-903A-16FD4F37652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37A066-44AD-455E-B081-1C1240CB71C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F0624A-B2D8-4066-82F2-4F9B939B16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0210C-D799-4DEA-B074-B161F3F07B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11EE30-4E94-41E2-BBFA-34D8BC8494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7A2C-411A-4B00-AAEB-86CCF2AE39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C28D2F6-FB43-47CA-8ED3-D0D73BE959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BDA2E-8059-4A99-806C-B8590C0997C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0384C-C024-4815-83EE-8847E6151A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3400" y="1752600"/>
            <a:ext cx="42672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181600" y="1752600"/>
            <a:ext cx="37338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6473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C2F3D-9BB1-46BB-9A9F-B7ED53867B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D446C-7EFF-4BFD-AD52-D1D8839675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93017-1DB7-4F27-A710-1ACE28A998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B5A5-B7EF-4531-9773-298C75B5F4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D3361-36D7-44F1-B201-D9F04B1512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3F523-31A3-47E3-9C41-80295EB87E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2F7B6-AD22-46C8-B4C1-BCA82B5010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F2838-0339-4453-987B-447D99B1EC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Information Technology Project Management, Eighth Edition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E60384C-C024-4815-83EE-8847E6151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5" r:id="rId11"/>
    <p:sldLayoutId id="2147483864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1"/>
            <a:ext cx="9144000" cy="1752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Chapter 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7</a:t>
            </a:r>
            <a:b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</a:br>
            <a:r>
              <a:rPr lang="en-US" sz="44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Project Cost Management </a:t>
            </a:r>
            <a:endParaRPr dirty="0">
              <a:effectLst>
                <a:outerShdw blurRad="38100" dist="38100" dir="2700000" algn="tl">
                  <a:srgbClr val="FFFFFF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8000" y="3657600"/>
            <a:ext cx="5659400" cy="1199704"/>
          </a:xfrm>
        </p:spPr>
        <p:txBody>
          <a:bodyPr/>
          <a:lstStyle/>
          <a:p>
            <a:pPr algn="l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Information Technology Project Management, Eighth Edition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5791200"/>
            <a:ext cx="538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Note: See the text itself for full citations.</a:t>
            </a:r>
          </a:p>
        </p:txBody>
      </p:sp>
      <p:pic>
        <p:nvPicPr>
          <p:cNvPr id="8" name="Picture 7" descr="The cover of Information Technology Project Management, Eighth Edition by Kathy Schwalbe. The cover features four individuals looking away from the camera and onto a complex map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928109"/>
            <a:ext cx="2646400" cy="327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829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Snapshot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3395662"/>
          </a:xfrm>
        </p:spPr>
        <p:txBody>
          <a:bodyPr/>
          <a:lstStyle/>
          <a:p>
            <a:r>
              <a:rPr lang="en-US" dirty="0"/>
              <a:t>You cannot measure ROI unless you have a benefits measurement process in place</a:t>
            </a:r>
          </a:p>
          <a:p>
            <a:r>
              <a:rPr lang="en-US" dirty="0"/>
              <a:t>A 2015 report by PMI found:</a:t>
            </a:r>
          </a:p>
          <a:p>
            <a:pPr lvl="1"/>
            <a:r>
              <a:rPr lang="en-US" dirty="0"/>
              <a:t>Only 20 percent of organizations report having a high level of benefits realization maturity</a:t>
            </a:r>
          </a:p>
          <a:p>
            <a:pPr lvl="1"/>
            <a:r>
              <a:rPr lang="en-US" dirty="0"/>
              <a:t>39 percent of high-performing organizations report high benefits realization maturity compared to 9 percent of low performers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400801"/>
            <a:ext cx="25146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688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/>
              <a:t>What Went Right?</a:t>
            </a:r>
          </a:p>
        </p:txBody>
      </p:sp>
      <p:sp>
        <p:nvSpPr>
          <p:cNvPr id="29699" name="Content Placeholder 5"/>
          <p:cNvSpPr>
            <a:spLocks noGrp="1"/>
          </p:cNvSpPr>
          <p:nvPr>
            <p:ph idx="1"/>
          </p:nvPr>
        </p:nvSpPr>
        <p:spPr>
          <a:xfrm>
            <a:off x="228600" y="1112838"/>
            <a:ext cx="8686800" cy="4525962"/>
          </a:xfrm>
        </p:spPr>
        <p:txBody>
          <a:bodyPr/>
          <a:lstStyle/>
          <a:p>
            <a:r>
              <a:rPr lang="en-US" sz="2400" dirty="0"/>
              <a:t>Investing in green IT and other initiatives has helped both the environment and companies’ bottom lines</a:t>
            </a:r>
          </a:p>
          <a:p>
            <a:r>
              <a:rPr lang="en-US" sz="2400" dirty="0"/>
              <a:t>Michael Dell, CEO of Dell, reached his goal to make his company “carbon neutral” in 2008</a:t>
            </a:r>
          </a:p>
          <a:p>
            <a:r>
              <a:rPr lang="en-US" sz="2400" dirty="0"/>
              <a:t>As of March 2012, Dell had helped its customers save almost $7 billion in energy costs</a:t>
            </a:r>
          </a:p>
          <a:p>
            <a:r>
              <a:rPr lang="en-US" sz="2400" dirty="0"/>
              <a:t>In 2014 Dell reported being on track toward reaching their goal of recovering 2 billion pounds of used electronics by 2020</a:t>
            </a:r>
          </a:p>
        </p:txBody>
      </p:sp>
      <p:sp>
        <p:nvSpPr>
          <p:cNvPr id="29700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E58CD8-E280-47AC-BE24-C116B1FA11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Types of Costs and Benefits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305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/>
              <a:t>Tangible costs</a:t>
            </a:r>
            <a:r>
              <a:rPr lang="en-US" dirty="0"/>
              <a:t> or </a:t>
            </a:r>
            <a:r>
              <a:rPr lang="en-US" b="1" dirty="0"/>
              <a:t>benefits</a:t>
            </a:r>
            <a:r>
              <a:rPr lang="en-US" dirty="0"/>
              <a:t> are those costs or benefits that an organization can easily measure in dollars </a:t>
            </a:r>
          </a:p>
          <a:p>
            <a:pPr>
              <a:lnSpc>
                <a:spcPct val="80000"/>
              </a:lnSpc>
            </a:pPr>
            <a:r>
              <a:rPr lang="en-US" b="1" dirty="0"/>
              <a:t>Intangible costs</a:t>
            </a:r>
            <a:r>
              <a:rPr lang="en-US" dirty="0"/>
              <a:t> or </a:t>
            </a:r>
            <a:r>
              <a:rPr lang="en-US" b="1" dirty="0"/>
              <a:t>benefits</a:t>
            </a:r>
            <a:r>
              <a:rPr lang="en-US" dirty="0"/>
              <a:t> are costs or benefits that are difficult to measure in monetary terms</a:t>
            </a:r>
          </a:p>
          <a:p>
            <a:pPr>
              <a:lnSpc>
                <a:spcPct val="80000"/>
              </a:lnSpc>
            </a:pPr>
            <a:r>
              <a:rPr lang="en-US" b="1" dirty="0"/>
              <a:t>Direct costs</a:t>
            </a:r>
            <a:r>
              <a:rPr lang="en-US" dirty="0"/>
              <a:t> are costs that can be directly related to producing the products and services of the project </a:t>
            </a:r>
          </a:p>
          <a:p>
            <a:pPr>
              <a:lnSpc>
                <a:spcPct val="80000"/>
              </a:lnSpc>
            </a:pPr>
            <a:r>
              <a:rPr lang="en-US" b="1" dirty="0"/>
              <a:t>Indirect costs</a:t>
            </a:r>
            <a:r>
              <a:rPr lang="en-US" dirty="0"/>
              <a:t> are costs that are not directly related to the products or services of the project, but are indirectly related to performing the project</a:t>
            </a:r>
          </a:p>
          <a:p>
            <a:pPr>
              <a:lnSpc>
                <a:spcPct val="80000"/>
              </a:lnSpc>
            </a:pPr>
            <a:r>
              <a:rPr lang="en-US" b="1" dirty="0"/>
              <a:t>Sunk cost </a:t>
            </a:r>
            <a:r>
              <a:rPr lang="en-US" dirty="0"/>
              <a:t>is money that has been spent in the past; when deciding what projects to invest in or continue, you should </a:t>
            </a:r>
            <a:r>
              <a:rPr lang="en-US" i="1" dirty="0"/>
              <a:t>not</a:t>
            </a:r>
            <a:r>
              <a:rPr lang="en-US" dirty="0"/>
              <a:t> include sunk costs</a:t>
            </a:r>
          </a:p>
        </p:txBody>
      </p:sp>
      <p:sp>
        <p:nvSpPr>
          <p:cNvPr id="30725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3F714-30BF-4029-B3DF-B4C71CA7937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610600" cy="7159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More Basic Principles of Cost Management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/>
              <a:t>Learning curve theory</a:t>
            </a:r>
            <a:r>
              <a:rPr lang="en-US" dirty="0"/>
              <a:t> states that when many items are produced repetitively, the unit cost of those items decreases in a regular pattern as more units are produced</a:t>
            </a:r>
          </a:p>
          <a:p>
            <a:pPr>
              <a:lnSpc>
                <a:spcPct val="80000"/>
              </a:lnSpc>
            </a:pPr>
            <a:r>
              <a:rPr lang="en-US" b="1" dirty="0"/>
              <a:t>Reserves</a:t>
            </a:r>
            <a:r>
              <a:rPr lang="en-US" dirty="0"/>
              <a:t> are dollars included in a cost estimate to mitigate cost risk by allowing for future situations that are difficult to predict</a:t>
            </a:r>
          </a:p>
          <a:p>
            <a:pPr lvl="1">
              <a:lnSpc>
                <a:spcPct val="80000"/>
              </a:lnSpc>
            </a:pPr>
            <a:r>
              <a:rPr lang="en-US" b="1" dirty="0"/>
              <a:t>Contingency reserves</a:t>
            </a:r>
            <a:r>
              <a:rPr lang="en-US" dirty="0"/>
              <a:t> allow for future situations that may be partially planned for (sometimes called </a:t>
            </a:r>
            <a:r>
              <a:rPr lang="en-US" b="1" dirty="0"/>
              <a:t>known unknowns</a:t>
            </a:r>
            <a:r>
              <a:rPr lang="en-US" dirty="0"/>
              <a:t>) and are included in the project cost baseline</a:t>
            </a:r>
          </a:p>
          <a:p>
            <a:pPr lvl="1">
              <a:lnSpc>
                <a:spcPct val="80000"/>
              </a:lnSpc>
            </a:pPr>
            <a:r>
              <a:rPr lang="en-US" b="1" dirty="0"/>
              <a:t>Management reserves</a:t>
            </a:r>
            <a:r>
              <a:rPr lang="en-US" dirty="0"/>
              <a:t> allow for future situations that are unpredictable (sometimes called </a:t>
            </a:r>
            <a:r>
              <a:rPr lang="en-US" b="1" dirty="0"/>
              <a:t>unknown unknowns</a:t>
            </a:r>
            <a:r>
              <a:rPr lang="en-US" dirty="0"/>
              <a:t> </a:t>
            </a:r>
          </a:p>
        </p:txBody>
      </p:sp>
      <p:sp>
        <p:nvSpPr>
          <p:cNvPr id="31749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C29A66E-B55B-4BF5-AD2A-2A3550D95B5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Cost Management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project team uses expert judgment, analytical techniques, and meetings to develop the cost management plan</a:t>
            </a:r>
          </a:p>
          <a:p>
            <a:r>
              <a:rPr lang="en-US" dirty="0"/>
              <a:t>A cost management plan includes:</a:t>
            </a:r>
          </a:p>
          <a:p>
            <a:pPr lvl="1"/>
            <a:r>
              <a:rPr lang="en-US" dirty="0"/>
              <a:t>Level of accuracy and units of measure</a:t>
            </a:r>
          </a:p>
          <a:p>
            <a:pPr lvl="1"/>
            <a:r>
              <a:rPr lang="en-US" dirty="0"/>
              <a:t>Organizational procedure links</a:t>
            </a:r>
          </a:p>
          <a:p>
            <a:pPr lvl="1"/>
            <a:r>
              <a:rPr lang="en-US" dirty="0"/>
              <a:t>Control thresholds</a:t>
            </a:r>
          </a:p>
          <a:p>
            <a:pPr lvl="1"/>
            <a:r>
              <a:rPr lang="en-US" dirty="0"/>
              <a:t>Rules of performance measurement</a:t>
            </a:r>
          </a:p>
          <a:p>
            <a:pPr lvl="1"/>
            <a:r>
              <a:rPr lang="en-US" dirty="0"/>
              <a:t>Reporting formats</a:t>
            </a:r>
          </a:p>
          <a:p>
            <a:pPr lvl="1"/>
            <a:r>
              <a:rPr lang="en-US" dirty="0"/>
              <a:t>Process descriptions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400801"/>
            <a:ext cx="25146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2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Costs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managers must take cost estimates seriously if they want to complete projects within budget constraints</a:t>
            </a:r>
          </a:p>
          <a:p>
            <a:r>
              <a:rPr lang="en-US" dirty="0"/>
              <a:t>It’s important to know the types of cost estimates, how to prepare cost estimates, and typical problems associated with IT cost estimates</a:t>
            </a:r>
          </a:p>
        </p:txBody>
      </p:sp>
      <p:sp>
        <p:nvSpPr>
          <p:cNvPr id="32773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4721FD-A3A0-4E27-912F-6F8645958C4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Table 7-1. Types of Cost Estimates</a:t>
            </a:r>
          </a:p>
        </p:txBody>
      </p:sp>
      <p:graphicFrame>
        <p:nvGraphicFramePr>
          <p:cNvPr id="6" name="Content Placeholder 5" descr="A table with 4 columns and 4 rows. The column headers are Type of Estimate, When Done, Why Don't and How Accurate. 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675469"/>
              </p:ext>
            </p:extLst>
          </p:nvPr>
        </p:nvGraphicFramePr>
        <p:xfrm>
          <a:off x="582613" y="2133600"/>
          <a:ext cx="7978774" cy="25929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5334">
                  <a:extLst>
                    <a:ext uri="{9D8B030D-6E8A-4147-A177-3AD203B41FA5}">
                      <a16:colId xmlns:a16="http://schemas.microsoft.com/office/drawing/2014/main" xmlns="" val="3190162419"/>
                    </a:ext>
                  </a:extLst>
                </a:gridCol>
                <a:gridCol w="1636065">
                  <a:extLst>
                    <a:ext uri="{9D8B030D-6E8A-4147-A177-3AD203B41FA5}">
                      <a16:colId xmlns:a16="http://schemas.microsoft.com/office/drawing/2014/main" xmlns="" val="3490565116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2509857502"/>
                    </a:ext>
                  </a:extLst>
                </a:gridCol>
                <a:gridCol w="2492375">
                  <a:extLst>
                    <a:ext uri="{9D8B030D-6E8A-4147-A177-3AD203B41FA5}">
                      <a16:colId xmlns:a16="http://schemas.microsoft.com/office/drawing/2014/main" xmlns="" val="1692710326"/>
                    </a:ext>
                  </a:extLst>
                </a:gridCol>
              </a:tblGrid>
              <a:tr h="2113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 dirty="0">
                          <a:effectLst/>
                        </a:rPr>
                        <a:t>TYPE OF ESTIMATE </a:t>
                      </a:r>
                      <a:endParaRPr lang="en-US" sz="14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 dirty="0">
                          <a:effectLst/>
                        </a:rPr>
                        <a:t>WHEN DONE</a:t>
                      </a:r>
                      <a:endParaRPr lang="en-US" sz="14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small" dirty="0">
                          <a:effectLst/>
                        </a:rPr>
                        <a:t>WHY DON’T</a:t>
                      </a:r>
                      <a:endParaRPr lang="en-US" sz="14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50" dirty="0">
                          <a:effectLst/>
                        </a:rPr>
                        <a:t>HOW ACCURATE </a:t>
                      </a:r>
                      <a:endParaRPr lang="en-US" sz="14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6924188"/>
                  </a:ext>
                </a:extLst>
              </a:tr>
              <a:tr h="108000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50" dirty="0">
                          <a:effectLst/>
                        </a:rPr>
                        <a:t>Rough order of magnitude (ROM)</a:t>
                      </a:r>
                      <a:endParaRPr lang="en-US" sz="14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Very early in the project life cycle, often 3-5 years before project completion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Provides estimate of cost for selection decisions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-50% to +100%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77323226"/>
                  </a:ext>
                </a:extLst>
              </a:tr>
              <a:tr h="5147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50" dirty="0">
                          <a:effectLst/>
                        </a:rPr>
                        <a:t>Budgetary</a:t>
                      </a:r>
                      <a:endParaRPr lang="en-US" sz="14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Early, 1-2 years out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Puts dollars in the budget plans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-10% to +25%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156285679"/>
                  </a:ext>
                </a:extLst>
              </a:tr>
              <a:tr h="7084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50" dirty="0">
                          <a:effectLst/>
                        </a:rPr>
                        <a:t>Definitive</a:t>
                      </a:r>
                      <a:endParaRPr lang="en-US" sz="14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Later in the project, less than 1 year out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Provides details for purchases, estimates actual costs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-5% to+10%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517997982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324601"/>
            <a:ext cx="2667000" cy="533400"/>
          </a:xfrm>
        </p:spPr>
        <p:txBody>
          <a:bodyPr/>
          <a:lstStyle/>
          <a:p>
            <a:pPr>
              <a:defRPr/>
            </a:pPr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787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/>
              <a:t>More on Cost Estimates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8382000" cy="4724400"/>
          </a:xfrm>
        </p:spPr>
        <p:txBody>
          <a:bodyPr/>
          <a:lstStyle/>
          <a:p>
            <a:r>
              <a:rPr lang="en-US" dirty="0"/>
              <a:t>The number and type of cost estimates vary by application area. The Association for the Advancement of Cost Engineering International identifies five types of cost estimates for construction projects: order of magnitude, conceptual, preliminary, definitive, and control</a:t>
            </a:r>
          </a:p>
          <a:p>
            <a:r>
              <a:rPr lang="en-US" dirty="0"/>
              <a:t>Estimates are usually done at various stages of a project and should become more accurate as time progresses</a:t>
            </a:r>
          </a:p>
          <a:p>
            <a:r>
              <a:rPr lang="en-US" dirty="0"/>
              <a:t>A large percentage of total project costs are often labor costs</a:t>
            </a:r>
          </a:p>
        </p:txBody>
      </p:sp>
      <p:sp>
        <p:nvSpPr>
          <p:cNvPr id="34821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0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7F84E3-0E6E-4069-8DD7-515ABC3FF36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Table 7-2. Maximum FTE by Department by Year</a:t>
            </a:r>
            <a:endParaRPr lang="en-US" sz="4400" dirty="0"/>
          </a:p>
        </p:txBody>
      </p:sp>
      <p:graphicFrame>
        <p:nvGraphicFramePr>
          <p:cNvPr id="2" name="Table 1" descr="A table with 7 columns and 6 rows. The column headers are Department, Year 1, Year 2, Year 3, Year 4, Year 5, and Totals.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294110"/>
              </p:ext>
            </p:extLst>
          </p:nvPr>
        </p:nvGraphicFramePr>
        <p:xfrm>
          <a:off x="322384" y="1828800"/>
          <a:ext cx="8499232" cy="2668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38862495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379198891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100747057"/>
                    </a:ext>
                  </a:extLst>
                </a:gridCol>
                <a:gridCol w="993532">
                  <a:extLst>
                    <a:ext uri="{9D8B030D-6E8A-4147-A177-3AD203B41FA5}">
                      <a16:colId xmlns:a16="http://schemas.microsoft.com/office/drawing/2014/main" xmlns="" val="205422855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1800" b="0" dirty="0"/>
                        <a:t>Department </a:t>
                      </a:r>
                    </a:p>
                  </a:txBody>
                  <a:tcPr>
                    <a:solidFill>
                      <a:srgbClr val="00B6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Year</a:t>
                      </a:r>
                      <a:r>
                        <a:rPr lang="en-US" sz="1800" b="0" baseline="0" dirty="0"/>
                        <a:t> 1 </a:t>
                      </a:r>
                      <a:endParaRPr lang="en-US" sz="1800" b="0" dirty="0"/>
                    </a:p>
                  </a:txBody>
                  <a:tcPr>
                    <a:solidFill>
                      <a:srgbClr val="00B6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Year 2</a:t>
                      </a:r>
                    </a:p>
                  </a:txBody>
                  <a:tcPr>
                    <a:solidFill>
                      <a:srgbClr val="00B6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Year 3</a:t>
                      </a:r>
                    </a:p>
                  </a:txBody>
                  <a:tcPr>
                    <a:solidFill>
                      <a:srgbClr val="00B6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Year 4</a:t>
                      </a:r>
                    </a:p>
                  </a:txBody>
                  <a:tcPr>
                    <a:solidFill>
                      <a:srgbClr val="00B6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Year 5 </a:t>
                      </a:r>
                    </a:p>
                  </a:txBody>
                  <a:tcPr>
                    <a:solidFill>
                      <a:srgbClr val="00B6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Totals </a:t>
                      </a:r>
                    </a:p>
                  </a:txBody>
                  <a:tcPr>
                    <a:solidFill>
                      <a:srgbClr val="00B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668">
                <a:tc>
                  <a:txBody>
                    <a:bodyPr/>
                    <a:lstStyle/>
                    <a:p>
                      <a:r>
                        <a:rPr lang="en-US" sz="1200" dirty="0"/>
                        <a:t>Information system 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24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31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35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13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13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116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200" dirty="0"/>
                        <a:t>Marketing</a:t>
                      </a:r>
                      <a:r>
                        <a:rPr lang="en-US" sz="1200" baseline="0" dirty="0"/>
                        <a:t> systems </a:t>
                      </a:r>
                      <a:endParaRPr lang="en-US" sz="1200" dirty="0"/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268">
                <a:tc>
                  <a:txBody>
                    <a:bodyPr/>
                    <a:lstStyle/>
                    <a:p>
                      <a:r>
                        <a:rPr lang="en-US" sz="1200" dirty="0"/>
                        <a:t>Reservations 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29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33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90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2144119"/>
                  </a:ext>
                </a:extLst>
              </a:tr>
              <a:tr h="432268">
                <a:tc>
                  <a:txBody>
                    <a:bodyPr/>
                    <a:lstStyle/>
                    <a:p>
                      <a:r>
                        <a:rPr lang="en-US" sz="1200" dirty="0"/>
                        <a:t>Contractors 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>
                    <a:solidFill>
                      <a:srgbClr val="AAE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8899278"/>
                  </a:ext>
                </a:extLst>
              </a:tr>
              <a:tr h="432268">
                <a:tc>
                  <a:txBody>
                    <a:bodyPr/>
                    <a:lstStyle/>
                    <a:p>
                      <a:r>
                        <a:rPr lang="en-US" sz="1200" dirty="0"/>
                        <a:t>Totals 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41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66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72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23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227</a:t>
                      </a:r>
                    </a:p>
                  </a:txBody>
                  <a:tcPr>
                    <a:solidFill>
                      <a:srgbClr val="C6E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8471326"/>
                  </a:ext>
                </a:extLst>
              </a:tr>
            </a:tbl>
          </a:graphicData>
        </a:graphic>
      </p:graphicFrame>
      <p:sp>
        <p:nvSpPr>
          <p:cNvPr id="1027" name="Footer Placeholder 3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667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1097B-8DCA-4F4B-82F9-5CA08C941AAF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50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915400" cy="652463"/>
          </a:xfrm>
        </p:spPr>
        <p:txBody>
          <a:bodyPr>
            <a:normAutofit fontScale="90000"/>
          </a:bodyPr>
          <a:lstStyle/>
          <a:p>
            <a:r>
              <a:rPr lang="en-US"/>
              <a:t>Cost Estimation Tools and Techniques</a:t>
            </a:r>
            <a:endParaRPr lang="en-US" sz="480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305800" cy="3657600"/>
          </a:xfrm>
        </p:spPr>
        <p:txBody>
          <a:bodyPr/>
          <a:lstStyle/>
          <a:p>
            <a:r>
              <a:rPr lang="en-US" dirty="0"/>
              <a:t>Basic tools and techniques for cost estimates:</a:t>
            </a:r>
          </a:p>
          <a:p>
            <a:pPr lvl="1"/>
            <a:r>
              <a:rPr lang="en-US" b="1" dirty="0"/>
              <a:t>Analogous </a:t>
            </a:r>
            <a:r>
              <a:rPr lang="en-US" dirty="0"/>
              <a:t>or</a:t>
            </a:r>
            <a:r>
              <a:rPr lang="en-US" b="1" dirty="0"/>
              <a:t> top-down estimates: </a:t>
            </a:r>
            <a:r>
              <a:rPr lang="en-US" dirty="0"/>
              <a:t>use the actual cost of a previous, similar project as the basis for estimating the cost of the current project </a:t>
            </a:r>
          </a:p>
          <a:p>
            <a:pPr lvl="1"/>
            <a:r>
              <a:rPr lang="en-US" b="1" dirty="0"/>
              <a:t>Bottom-up estimates:</a:t>
            </a:r>
            <a:r>
              <a:rPr lang="en-US" dirty="0"/>
              <a:t> involve estimating individual work items or activities and summing them to get a project total </a:t>
            </a:r>
          </a:p>
          <a:p>
            <a:pPr lvl="1"/>
            <a:r>
              <a:rPr lang="en-US" b="1" dirty="0"/>
              <a:t>Parametric modeling </a:t>
            </a:r>
            <a:r>
              <a:rPr lang="en-US" dirty="0"/>
              <a:t>uses project characteristics (parameters) in a mathematical model to estimate project costs </a:t>
            </a:r>
          </a:p>
        </p:txBody>
      </p:sp>
      <p:sp>
        <p:nvSpPr>
          <p:cNvPr id="36869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34137"/>
            <a:ext cx="2590800" cy="42386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4CA1164-1E66-4728-BD22-9CEFEE3019E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Objectives, Part 1</a:t>
            </a:r>
          </a:p>
        </p:txBody>
      </p:sp>
      <p:sp>
        <p:nvSpPr>
          <p:cNvPr id="2150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the importance of project cost management</a:t>
            </a:r>
          </a:p>
          <a:p>
            <a:r>
              <a:rPr lang="en-US" dirty="0"/>
              <a:t>Explain basic project cost management principles, concepts, and terms</a:t>
            </a:r>
          </a:p>
          <a:p>
            <a:r>
              <a:rPr lang="en-US" dirty="0"/>
              <a:t>Describe the process of planning cost management</a:t>
            </a:r>
          </a:p>
          <a:p>
            <a:r>
              <a:rPr lang="en-US" dirty="0"/>
              <a:t>Discuss different types of cost estimates and methods for preparing them</a:t>
            </a:r>
          </a:p>
        </p:txBody>
      </p:sp>
      <p:sp>
        <p:nvSpPr>
          <p:cNvPr id="21509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FE848D-4656-45B6-9A98-5B95985B24C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Typical Problems with IT Cost Estimates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458200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Estimates are done too quickly</a:t>
            </a:r>
          </a:p>
          <a:p>
            <a:pPr>
              <a:lnSpc>
                <a:spcPct val="90000"/>
              </a:lnSpc>
            </a:pPr>
            <a:r>
              <a:rPr lang="en-US" dirty="0"/>
              <a:t>People lack estimating experience</a:t>
            </a:r>
          </a:p>
          <a:p>
            <a:pPr>
              <a:lnSpc>
                <a:spcPct val="90000"/>
              </a:lnSpc>
            </a:pPr>
            <a:r>
              <a:rPr lang="en-US" dirty="0"/>
              <a:t>Human beings are biased toward underestimation</a:t>
            </a:r>
          </a:p>
          <a:p>
            <a:pPr>
              <a:lnSpc>
                <a:spcPct val="90000"/>
              </a:lnSpc>
            </a:pPr>
            <a:r>
              <a:rPr lang="en-US" dirty="0"/>
              <a:t>Management desires accuracy</a:t>
            </a:r>
          </a:p>
        </p:txBody>
      </p:sp>
      <p:sp>
        <p:nvSpPr>
          <p:cNvPr id="37893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44AFA2-5261-400E-B694-205D28302F2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868362"/>
          </a:xfrm>
        </p:spPr>
        <p:txBody>
          <a:bodyPr/>
          <a:lstStyle/>
          <a:p>
            <a:r>
              <a:rPr lang="en-US"/>
              <a:t>Sample Cost Estimate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305800" cy="4800600"/>
          </a:xfrm>
        </p:spPr>
        <p:txBody>
          <a:bodyPr/>
          <a:lstStyle/>
          <a:p>
            <a:r>
              <a:rPr lang="en-US" dirty="0"/>
              <a:t>See the text for a detailed example of creating a cost estimate for the Surveyor Pro project described in the opening case</a:t>
            </a:r>
          </a:p>
          <a:p>
            <a:r>
              <a:rPr lang="en-US" dirty="0"/>
              <a:t>Before creating an estimate, know what it will be used for, gather as much information as possible, and clarify the ground rules and assumptions for the estimate</a:t>
            </a:r>
          </a:p>
          <a:p>
            <a:r>
              <a:rPr lang="en-US" dirty="0"/>
              <a:t>If possible, estimate costs by major WBS categories</a:t>
            </a:r>
          </a:p>
          <a:p>
            <a:r>
              <a:rPr lang="en-US" dirty="0"/>
              <a:t>Create a cost model to make it easy to make changes to  and document the estimate</a:t>
            </a:r>
          </a:p>
        </p:txBody>
      </p:sp>
      <p:sp>
        <p:nvSpPr>
          <p:cNvPr id="38917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4384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589100D-62CE-45A5-8F36-EA508C727B8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31" y="-5862"/>
            <a:ext cx="9141069" cy="609600"/>
          </a:xfrm>
        </p:spPr>
        <p:txBody>
          <a:bodyPr>
            <a:normAutofit/>
          </a:bodyPr>
          <a:lstStyle/>
          <a:p>
            <a:r>
              <a:rPr lang="en-US" sz="2800" dirty="0"/>
              <a:t>Figure 7-2. Surveyor Pro Project Cost Estimate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895600" y="603738"/>
            <a:ext cx="3352800" cy="265424"/>
          </a:xfrm>
        </p:spPr>
        <p:txBody>
          <a:bodyPr/>
          <a:lstStyle/>
          <a:p>
            <a:pPr marL="109537" indent="0">
              <a:buNone/>
            </a:pPr>
            <a:r>
              <a:rPr lang="en-US" sz="1100" b="1" dirty="0"/>
              <a:t>Surveyor Pro Project Cost Estimate October 5</a:t>
            </a:r>
            <a:endParaRPr lang="en-US" sz="1200" b="1" dirty="0"/>
          </a:p>
        </p:txBody>
      </p:sp>
      <p:graphicFrame>
        <p:nvGraphicFramePr>
          <p:cNvPr id="8" name="Content Placeholder 5" descr="A table with 6 columns and 19 rows. The column headers are Empty cell, # Units/Hours, Cost/Unit/Hour, Subtotals, WBS Level 2 Totals and Percent of Total.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499884"/>
              </p:ext>
            </p:extLst>
          </p:nvPr>
        </p:nvGraphicFramePr>
        <p:xfrm>
          <a:off x="876300" y="869162"/>
          <a:ext cx="7391400" cy="5107750"/>
        </p:xfrm>
        <a:graphic>
          <a:graphicData uri="http://schemas.openxmlformats.org/drawingml/2006/table">
            <a:tbl>
              <a:tblPr firstRow="1" bandRow="1"/>
              <a:tblGrid>
                <a:gridCol w="2787992">
                  <a:extLst>
                    <a:ext uri="{9D8B030D-6E8A-4147-A177-3AD203B41FA5}">
                      <a16:colId xmlns:a16="http://schemas.microsoft.com/office/drawing/2014/main" xmlns="" val="2823452298"/>
                    </a:ext>
                  </a:extLst>
                </a:gridCol>
                <a:gridCol w="793408">
                  <a:extLst>
                    <a:ext uri="{9D8B030D-6E8A-4147-A177-3AD203B41FA5}">
                      <a16:colId xmlns:a16="http://schemas.microsoft.com/office/drawing/2014/main" xmlns="" val="421370613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14893553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150544776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315060179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5651715"/>
                    </a:ext>
                  </a:extLst>
                </a:gridCol>
              </a:tblGrid>
              <a:tr h="38875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Empty cell</a:t>
                      </a: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 Units/Hrs.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Cost/Unit/Hr.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Subtotals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WBS Level 2 Totals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 of Total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57507848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WBS Items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Empty cell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01691278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1. Project Management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$306,300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20%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9931741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Project manager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960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$100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$96,000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21549898"/>
                  </a:ext>
                </a:extLst>
              </a:tr>
              <a:tr h="30560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Project team members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1920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$75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$144,000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3750335"/>
                  </a:ext>
                </a:extLst>
              </a:tr>
              <a:tr h="40727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Contractors (10% of software development and testing)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$66,300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8760453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2. Hardware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$76,000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5%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2285654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2.1 Handheld devices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100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$600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$60,000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99453549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2.2 Servers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$4,000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$16,000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41118482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3. Software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$614,000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40%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9781788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3.1 Licensed software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100</a:t>
                      </a:r>
                      <a:endParaRPr lang="en-US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$200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$20,000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5878520"/>
                  </a:ext>
                </a:extLst>
              </a:tr>
              <a:tr h="30560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3.2 Software development*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$594,000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060848"/>
                  </a:ext>
                </a:extLst>
              </a:tr>
              <a:tr h="36169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4. Testing (10% of total hardware and software costs)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$69,000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$69,000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5%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1928541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5. Training and Support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$202,400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13%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9276989"/>
                  </a:ext>
                </a:extLst>
              </a:tr>
              <a:tr h="30560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Trainee cost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100</a:t>
                      </a:r>
                      <a:endParaRPr lang="en-US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$500</a:t>
                      </a:r>
                      <a:endParaRPr lang="en-US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$50,000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32278289"/>
                  </a:ext>
                </a:extLst>
              </a:tr>
              <a:tr h="20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Travel cost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100">
                          <a:effectLst/>
                          <a:latin typeface="+mn-lt"/>
                        </a:rPr>
                        <a:t>12</a:t>
                      </a:r>
                      <a:endParaRPr lang="en-US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$700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$8,400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5560040"/>
                  </a:ext>
                </a:extLst>
              </a:tr>
              <a:tr h="30560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Project team members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1920</a:t>
                      </a:r>
                      <a:endParaRPr lang="en-US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$75</a:t>
                      </a:r>
                      <a:endParaRPr lang="en-US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$144,000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b="1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61079057"/>
                  </a:ext>
                </a:extLst>
              </a:tr>
              <a:tr h="30560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6. Reserves (20% of total estimate)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Empty cell</a:t>
                      </a:r>
                      <a:r>
                        <a:rPr lang="en-US" sz="1000" dirty="0">
                          <a:solidFill>
                            <a:srgbClr val="E2F4FE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$253,540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$253,540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17%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5913316"/>
                  </a:ext>
                </a:extLst>
              </a:tr>
              <a:tr h="385618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457200" marR="0" lvl="1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 project cost estimate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Empty cell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Empty cell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Empty cell</a:t>
                      </a:r>
                      <a:endParaRPr lang="en-US" sz="1000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$1,521,240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kern="1200" dirty="0">
                          <a:solidFill>
                            <a:srgbClr val="E2F4FE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Empty cell</a:t>
                      </a:r>
                      <a:endParaRPr lang="en-US" sz="1000" b="1" dirty="0">
                        <a:solidFill>
                          <a:srgbClr val="E2F4FE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283" marR="21283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6200014"/>
                  </a:ext>
                </a:extLst>
              </a:tr>
            </a:tbl>
          </a:graphicData>
        </a:graphic>
      </p:graphicFrame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914398" y="6019800"/>
            <a:ext cx="2895602" cy="302909"/>
          </a:xfrm>
          <a:solidFill>
            <a:schemeClr val="bg1"/>
          </a:solidFill>
        </p:spPr>
        <p:txBody>
          <a:bodyPr/>
          <a:lstStyle/>
          <a:p>
            <a:pPr marL="109537" indent="0">
              <a:buNone/>
            </a:pPr>
            <a:r>
              <a:rPr lang="en-US" sz="1200" dirty="0"/>
              <a:t>*See software development estimate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31" y="6408737"/>
            <a:ext cx="2359269" cy="443217"/>
          </a:xfrm>
        </p:spPr>
        <p:txBody>
          <a:bodyPr/>
          <a:lstStyle/>
          <a:p>
            <a:pPr algn="l">
              <a:defRPr/>
            </a:pPr>
            <a:r>
              <a:rPr lang="en-US" sz="1200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z="1200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389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-8792"/>
            <a:ext cx="8229600" cy="98473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Figure 7-3. Surveyor Pro Software Development Estimate</a:t>
            </a:r>
          </a:p>
        </p:txBody>
      </p:sp>
      <p:graphicFrame>
        <p:nvGraphicFramePr>
          <p:cNvPr id="8" name="Content Placeholder 7" descr="A table is 5 columns and 18 rows. The column headers are 1. Labor Estimate, number of Units per Hours, Cost per Unit per Hour, Subtotals, and Calculations.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68458"/>
              </p:ext>
            </p:extLst>
          </p:nvPr>
        </p:nvGraphicFramePr>
        <p:xfrm>
          <a:off x="898281" y="1066800"/>
          <a:ext cx="7347438" cy="4593753"/>
        </p:xfrm>
        <a:graphic>
          <a:graphicData uri="http://schemas.openxmlformats.org/drawingml/2006/table">
            <a:tbl>
              <a:tblPr firstRow="1" bandRow="1"/>
              <a:tblGrid>
                <a:gridCol w="2649415">
                  <a:extLst>
                    <a:ext uri="{9D8B030D-6E8A-4147-A177-3AD203B41FA5}">
                      <a16:colId xmlns:a16="http://schemas.microsoft.com/office/drawing/2014/main" xmlns="" val="677820070"/>
                    </a:ext>
                  </a:extLst>
                </a:gridCol>
                <a:gridCol w="1115716">
                  <a:extLst>
                    <a:ext uri="{9D8B030D-6E8A-4147-A177-3AD203B41FA5}">
                      <a16:colId xmlns:a16="http://schemas.microsoft.com/office/drawing/2014/main" xmlns="" val="513137411"/>
                    </a:ext>
                  </a:extLst>
                </a:gridCol>
                <a:gridCol w="959672">
                  <a:extLst>
                    <a:ext uri="{9D8B030D-6E8A-4147-A177-3AD203B41FA5}">
                      <a16:colId xmlns:a16="http://schemas.microsoft.com/office/drawing/2014/main" xmlns="" val="1356210617"/>
                    </a:ext>
                  </a:extLst>
                </a:gridCol>
                <a:gridCol w="822771">
                  <a:extLst>
                    <a:ext uri="{9D8B030D-6E8A-4147-A177-3AD203B41FA5}">
                      <a16:colId xmlns:a16="http://schemas.microsoft.com/office/drawing/2014/main" xmlns="" val="1145312068"/>
                    </a:ext>
                  </a:extLst>
                </a:gridCol>
                <a:gridCol w="1799864">
                  <a:extLst>
                    <a:ext uri="{9D8B030D-6E8A-4147-A177-3AD203B41FA5}">
                      <a16:colId xmlns:a16="http://schemas.microsoft.com/office/drawing/2014/main" xmlns="" val="125575797"/>
                    </a:ext>
                  </a:extLst>
                </a:gridCol>
              </a:tblGrid>
              <a:tr h="27893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1. Labor Estimate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# Units/Hrs.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Cost/Unit/Hr.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Subtotals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Calculations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28909973"/>
                  </a:ext>
                </a:extLst>
              </a:tr>
              <a:tr h="16733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Contractor labor estimate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3000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$150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$450,000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3000*150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8596616"/>
                  </a:ext>
                </a:extLst>
              </a:tr>
              <a:tr h="16733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Project team member estimate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1920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$75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$144,000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1920*75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226299"/>
                  </a:ext>
                </a:extLst>
              </a:tr>
              <a:tr h="18255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Total labor estimate</a:t>
                      </a:r>
                      <a:endParaRPr lang="en-US" sz="11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$594,000</a:t>
                      </a:r>
                      <a:endParaRPr lang="en-US" sz="11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Sum above two values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24615024"/>
                  </a:ext>
                </a:extLst>
              </a:tr>
              <a:tr h="18255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Empty cell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 Empty cell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87214468"/>
                  </a:ext>
                </a:extLst>
              </a:tr>
              <a:tr h="33467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2. Function point estimate</a:t>
                      </a:r>
                      <a:endParaRPr lang="en-US" sz="11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Quantity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Conversion Factor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Function Points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Calculations</a:t>
                      </a:r>
                      <a:endParaRPr lang="en-US" sz="11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7685185"/>
                  </a:ext>
                </a:extLst>
              </a:tr>
              <a:tr h="16733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External inputs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10*4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9011646"/>
                  </a:ext>
                </a:extLst>
              </a:tr>
              <a:tr h="16733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External interface files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21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3*7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3324071"/>
                  </a:ext>
                </a:extLst>
              </a:tr>
              <a:tr h="16733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External outputs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150">
                          <a:effectLst/>
                        </a:rPr>
                        <a:t>4*5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0669066"/>
                  </a:ext>
                </a:extLst>
              </a:tr>
              <a:tr h="16733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External queries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24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150">
                          <a:effectLst/>
                        </a:rPr>
                        <a:t>6*4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4636006"/>
                  </a:ext>
                </a:extLst>
              </a:tr>
              <a:tr h="16733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Logical internal tables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7*10</a:t>
                      </a:r>
                      <a:endParaRPr lang="en-US" sz="11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1740295"/>
                  </a:ext>
                </a:extLst>
              </a:tr>
              <a:tr h="33467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Total function points</a:t>
                      </a:r>
                      <a:endParaRPr lang="en-US" sz="11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175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Sum above function point values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3088248"/>
                  </a:ext>
                </a:extLst>
              </a:tr>
              <a:tr h="33467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Java 2 language equivalency value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46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Assumed value from reference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1007414"/>
                  </a:ext>
                </a:extLst>
              </a:tr>
              <a:tr h="32456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Source lines of code (SLOC) estimate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8,050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150" dirty="0">
                          <a:effectLst/>
                        </a:rPr>
                        <a:t>175*46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8941707"/>
                  </a:ext>
                </a:extLst>
              </a:tr>
              <a:tr h="33467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Productivity</a:t>
                      </a:r>
                      <a:r>
                        <a:rPr lang="en-US" sz="1100" baseline="0" dirty="0" err="1">
                          <a:effectLst/>
                        </a:rPr>
                        <a:t>x</a:t>
                      </a:r>
                      <a:r>
                        <a:rPr lang="en-US" sz="1100" dirty="0" err="1">
                          <a:effectLst/>
                        </a:rPr>
                        <a:t>KSLOC</a:t>
                      </a:r>
                      <a:r>
                        <a:rPr lang="en-US" sz="1100" baseline="30000" dirty="0" err="1">
                          <a:effectLst/>
                        </a:rPr>
                        <a:t>^</a:t>
                      </a:r>
                      <a:r>
                        <a:rPr lang="en-US" sz="1100" dirty="0" err="1">
                          <a:effectLst/>
                        </a:rPr>
                        <a:t>Penalty</a:t>
                      </a:r>
                      <a:r>
                        <a:rPr lang="en-US" sz="1100" dirty="0">
                          <a:effectLst/>
                        </a:rPr>
                        <a:t> (in months)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29.28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3.13*8.05</a:t>
                      </a:r>
                      <a:r>
                        <a:rPr lang="en-US" sz="1100" baseline="30000" dirty="0">
                          <a:effectLst/>
                        </a:rPr>
                        <a:t>^</a:t>
                      </a:r>
                      <a:r>
                        <a:rPr lang="en-US" sz="1100" dirty="0">
                          <a:effectLst/>
                        </a:rPr>
                        <a:t>1.072 (see reference)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9344567"/>
                  </a:ext>
                </a:extLst>
              </a:tr>
              <a:tr h="33467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Total labor hours</a:t>
                      </a:r>
                    </a:p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(27 hours/function point)*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4,725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150" dirty="0">
                          <a:effectLst/>
                        </a:rPr>
                        <a:t>27*175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8771805"/>
                  </a:ext>
                </a:extLst>
              </a:tr>
              <a:tr h="33467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Cost/labor hour ($120/hour)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$120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Assumed value from budget expert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3311623"/>
                  </a:ext>
                </a:extLst>
              </a:tr>
              <a:tr h="18255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Total function point estimate</a:t>
                      </a:r>
                      <a:endParaRPr lang="en-US" sz="11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E2F4FE"/>
                          </a:solidFill>
                          <a:effectLst/>
                        </a:rPr>
                        <a:t>Empty cell </a:t>
                      </a:r>
                      <a:endParaRPr lang="en-US" sz="1100" dirty="0">
                        <a:solidFill>
                          <a:srgbClr val="E2F4FE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$567.000</a:t>
                      </a:r>
                      <a:endParaRPr lang="en-US" sz="11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4,72</a:t>
                      </a:r>
                      <a:r>
                        <a:rPr lang="en-US" sz="1100" baseline="0" dirty="0">
                          <a:effectLst/>
                        </a:rPr>
                        <a:t>5*1</a:t>
                      </a:r>
                      <a:r>
                        <a:rPr lang="en-US" sz="1100" dirty="0">
                          <a:effectLst/>
                        </a:rPr>
                        <a:t>20</a:t>
                      </a:r>
                      <a:endParaRPr lang="en-US" sz="11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79" marR="25179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F4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8498552"/>
                  </a:ext>
                </a:extLst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01594" y="5695558"/>
            <a:ext cx="2401887" cy="507023"/>
          </a:xfrm>
        </p:spPr>
        <p:txBody>
          <a:bodyPr/>
          <a:lstStyle/>
          <a:p>
            <a:pPr marL="109537" indent="0">
              <a:buNone/>
            </a:pPr>
            <a:r>
              <a:rPr lang="en-US" sz="1050" dirty="0"/>
              <a:t>*Based on historical data</a:t>
            </a:r>
          </a:p>
          <a:p>
            <a:pPr marL="109537" indent="0">
              <a:buNone/>
            </a:pPr>
            <a:r>
              <a:rPr lang="en-US" sz="1050" dirty="0"/>
              <a:t>© Cengage Learning 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24600"/>
            <a:ext cx="2514600" cy="507023"/>
          </a:xfrm>
        </p:spPr>
        <p:txBody>
          <a:bodyPr/>
          <a:lstStyle/>
          <a:p>
            <a:pPr algn="l">
              <a:defRPr/>
            </a:pPr>
            <a:r>
              <a:rPr lang="en-US" sz="1200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z="1200" smtClean="0"/>
              <a:pPr>
                <a:defRPr/>
              </a:pPr>
              <a:t>23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592735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Alvin Alexander wrote a book called </a:t>
            </a:r>
            <a:r>
              <a:rPr lang="en-US" i="1" dirty="0"/>
              <a:t>Cost Estimating in an Agile Development Environment </a:t>
            </a:r>
            <a:r>
              <a:rPr lang="en-US" dirty="0"/>
              <a:t>in 2015</a:t>
            </a:r>
          </a:p>
          <a:p>
            <a:r>
              <a:rPr lang="en-US" dirty="0"/>
              <a:t>Function points are a means of measuring software size in terms that are meaningful to end users</a:t>
            </a:r>
          </a:p>
          <a:p>
            <a:r>
              <a:rPr lang="en-US" dirty="0"/>
              <a:t>User stories are a common way to describe requirements in a simple, concise way</a:t>
            </a:r>
          </a:p>
          <a:p>
            <a:r>
              <a:rPr lang="en-US" dirty="0"/>
              <a:t>Developers can analyze user stories to estimate function points and person-hours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400801"/>
            <a:ext cx="25908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456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6213" y="0"/>
            <a:ext cx="8967787" cy="1066800"/>
          </a:xfrm>
        </p:spPr>
        <p:txBody>
          <a:bodyPr>
            <a:normAutofit/>
          </a:bodyPr>
          <a:lstStyle/>
          <a:p>
            <a:r>
              <a:rPr lang="en-US" dirty="0"/>
              <a:t>Determining the Budget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52525"/>
            <a:ext cx="8610600" cy="3343275"/>
          </a:xfrm>
        </p:spPr>
        <p:txBody>
          <a:bodyPr/>
          <a:lstStyle/>
          <a:p>
            <a:r>
              <a:rPr lang="en-US" dirty="0"/>
              <a:t>Cost budgeting involves allocating the project cost estimate to individual work items over time</a:t>
            </a:r>
          </a:p>
          <a:p>
            <a:r>
              <a:rPr lang="en-US" dirty="0"/>
              <a:t>The WBS is a required input to the cost budgeting process since it defines the work items</a:t>
            </a:r>
          </a:p>
          <a:p>
            <a:r>
              <a:rPr lang="en-US" dirty="0"/>
              <a:t>Important goal is to produce a </a:t>
            </a:r>
            <a:r>
              <a:rPr lang="en-US" b="1" dirty="0"/>
              <a:t>cost baseline</a:t>
            </a:r>
            <a:endParaRPr lang="en-US" dirty="0"/>
          </a:p>
          <a:p>
            <a:pPr lvl="1"/>
            <a:r>
              <a:rPr lang="en-US" dirty="0"/>
              <a:t>a time-phased budget that project managers use to measure and monitor cost performance </a:t>
            </a:r>
          </a:p>
        </p:txBody>
      </p:sp>
      <p:sp>
        <p:nvSpPr>
          <p:cNvPr id="41989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7A85C03-A3EA-4B00-B6AA-9DC4B996F94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r>
              <a:rPr lang="en-US" sz="3100" dirty="0"/>
              <a:t>Figure 7-4. Surveyor Pro Project Cost Baseline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981200" y="766799"/>
            <a:ext cx="5181600" cy="295817"/>
          </a:xfrm>
        </p:spPr>
        <p:txBody>
          <a:bodyPr/>
          <a:lstStyle/>
          <a:p>
            <a:pPr marL="109537" indent="0">
              <a:buNone/>
            </a:pPr>
            <a:r>
              <a:rPr lang="en-US" sz="1400" b="1" dirty="0"/>
              <a:t>Surveyor Pro Project Cost Baseline Created October 10*</a:t>
            </a:r>
            <a:endParaRPr lang="en-US" sz="1400" dirty="0"/>
          </a:p>
        </p:txBody>
      </p:sp>
      <p:graphicFrame>
        <p:nvGraphicFramePr>
          <p:cNvPr id="8" name="Table 7" descr="A table with 14 columns and 18 rows. The column headers are WBS Items, 1, 2, 3, 4, 5, 6, 7, 8, 9, 10, 11, 12, and Totals.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116261"/>
              </p:ext>
            </p:extLst>
          </p:nvPr>
        </p:nvGraphicFramePr>
        <p:xfrm>
          <a:off x="0" y="1202475"/>
          <a:ext cx="9143999" cy="3855572"/>
        </p:xfrm>
        <a:graphic>
          <a:graphicData uri="http://schemas.openxmlformats.org/drawingml/2006/table">
            <a:tbl>
              <a:tblPr firstRow="1" bandRow="1"/>
              <a:tblGrid>
                <a:gridCol w="1516902">
                  <a:extLst>
                    <a:ext uri="{9D8B030D-6E8A-4147-A177-3AD203B41FA5}">
                      <a16:colId xmlns:a16="http://schemas.microsoft.com/office/drawing/2014/main" xmlns="" val="78933207"/>
                    </a:ext>
                  </a:extLst>
                </a:gridCol>
                <a:gridCol w="519419">
                  <a:extLst>
                    <a:ext uri="{9D8B030D-6E8A-4147-A177-3AD203B41FA5}">
                      <a16:colId xmlns:a16="http://schemas.microsoft.com/office/drawing/2014/main" xmlns="" val="1824139422"/>
                    </a:ext>
                  </a:extLst>
                </a:gridCol>
                <a:gridCol w="558465">
                  <a:extLst>
                    <a:ext uri="{9D8B030D-6E8A-4147-A177-3AD203B41FA5}">
                      <a16:colId xmlns:a16="http://schemas.microsoft.com/office/drawing/2014/main" xmlns="" val="193349539"/>
                    </a:ext>
                  </a:extLst>
                </a:gridCol>
                <a:gridCol w="588413">
                  <a:extLst>
                    <a:ext uri="{9D8B030D-6E8A-4147-A177-3AD203B41FA5}">
                      <a16:colId xmlns:a16="http://schemas.microsoft.com/office/drawing/2014/main" xmlns="" val="56011090"/>
                    </a:ext>
                  </a:extLst>
                </a:gridCol>
                <a:gridCol w="601184">
                  <a:extLst>
                    <a:ext uri="{9D8B030D-6E8A-4147-A177-3AD203B41FA5}">
                      <a16:colId xmlns:a16="http://schemas.microsoft.com/office/drawing/2014/main" xmlns="" val="1673318236"/>
                    </a:ext>
                  </a:extLst>
                </a:gridCol>
                <a:gridCol w="563194">
                  <a:extLst>
                    <a:ext uri="{9D8B030D-6E8A-4147-A177-3AD203B41FA5}">
                      <a16:colId xmlns:a16="http://schemas.microsoft.com/office/drawing/2014/main" xmlns="" val="1788987375"/>
                    </a:ext>
                  </a:extLst>
                </a:gridCol>
                <a:gridCol w="574432">
                  <a:extLst>
                    <a:ext uri="{9D8B030D-6E8A-4147-A177-3AD203B41FA5}">
                      <a16:colId xmlns:a16="http://schemas.microsoft.com/office/drawing/2014/main" xmlns="" val="766529431"/>
                    </a:ext>
                  </a:extLst>
                </a:gridCol>
                <a:gridCol w="573438">
                  <a:extLst>
                    <a:ext uri="{9D8B030D-6E8A-4147-A177-3AD203B41FA5}">
                      <a16:colId xmlns:a16="http://schemas.microsoft.com/office/drawing/2014/main" xmlns="" val="2125510468"/>
                    </a:ext>
                  </a:extLst>
                </a:gridCol>
                <a:gridCol w="638182">
                  <a:extLst>
                    <a:ext uri="{9D8B030D-6E8A-4147-A177-3AD203B41FA5}">
                      <a16:colId xmlns:a16="http://schemas.microsoft.com/office/drawing/2014/main" xmlns="" val="3044276576"/>
                    </a:ext>
                  </a:extLst>
                </a:gridCol>
                <a:gridCol w="638180">
                  <a:extLst>
                    <a:ext uri="{9D8B030D-6E8A-4147-A177-3AD203B41FA5}">
                      <a16:colId xmlns:a16="http://schemas.microsoft.com/office/drawing/2014/main" xmlns="" val="4164946764"/>
                    </a:ext>
                  </a:extLst>
                </a:gridCol>
                <a:gridCol w="543391">
                  <a:extLst>
                    <a:ext uri="{9D8B030D-6E8A-4147-A177-3AD203B41FA5}">
                      <a16:colId xmlns:a16="http://schemas.microsoft.com/office/drawing/2014/main" xmlns="" val="3215407449"/>
                    </a:ext>
                  </a:extLst>
                </a:gridCol>
                <a:gridCol w="594236">
                  <a:extLst>
                    <a:ext uri="{9D8B030D-6E8A-4147-A177-3AD203B41FA5}">
                      <a16:colId xmlns:a16="http://schemas.microsoft.com/office/drawing/2014/main" xmlns="" val="3568304613"/>
                    </a:ext>
                  </a:extLst>
                </a:gridCol>
                <a:gridCol w="540888">
                  <a:extLst>
                    <a:ext uri="{9D8B030D-6E8A-4147-A177-3AD203B41FA5}">
                      <a16:colId xmlns:a16="http://schemas.microsoft.com/office/drawing/2014/main" xmlns="" val="779883039"/>
                    </a:ext>
                  </a:extLst>
                </a:gridCol>
                <a:gridCol w="693675">
                  <a:extLst>
                    <a:ext uri="{9D8B030D-6E8A-4147-A177-3AD203B41FA5}">
                      <a16:colId xmlns:a16="http://schemas.microsoft.com/office/drawing/2014/main" xmlns="" val="2801120654"/>
                    </a:ext>
                  </a:extLst>
                </a:gridCol>
              </a:tblGrid>
              <a:tr h="21551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WBS Items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Totals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3193833"/>
                  </a:ext>
                </a:extLst>
              </a:tr>
              <a:tr h="21551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1. Project Management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7498466"/>
                  </a:ext>
                </a:extLst>
              </a:tr>
              <a:tr h="21551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1.1 Project manager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96,000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26331609"/>
                  </a:ext>
                </a:extLst>
              </a:tr>
              <a:tr h="20611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1.2 Project team members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144,000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060694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1.3 Contractors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66,300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70001139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2. Hardware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6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8004276"/>
                  </a:ext>
                </a:extLst>
              </a:tr>
              <a:tr h="13716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2.1 Handheld devices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3461478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2.2 Servers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16,000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7502082"/>
                  </a:ext>
                </a:extLst>
              </a:tr>
              <a:tr h="12192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3. Software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6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6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6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422121"/>
                  </a:ext>
                </a:extLst>
              </a:tr>
              <a:tr h="1524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3.1 Licensed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</a:rPr>
                        <a:t> software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2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7987167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3.2 Soft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</a:rPr>
                        <a:t>ware development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127,000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127,000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90,000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594,000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95172911"/>
                  </a:ext>
                </a:extLst>
              </a:tr>
              <a:tr h="21551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4. Testing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15,000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15,000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13,000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69,000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58380673"/>
                  </a:ext>
                </a:extLst>
              </a:tr>
              <a:tr h="21551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5. Training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</a:rPr>
                        <a:t> and Support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6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7343572"/>
                  </a:ext>
                </a:extLst>
              </a:tr>
              <a:tr h="21551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5.1 Trainee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</a:rPr>
                        <a:t> cost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397511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5.2 Travel cost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8,400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8,400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5538495"/>
                  </a:ext>
                </a:extLst>
              </a:tr>
              <a:tr h="13069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5.3 Project team members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24,000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24,000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24,000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24,000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24,000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24,000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144,000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972990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6. Reserves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60,000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40,000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40,000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3,540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253,540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88310901"/>
                  </a:ext>
                </a:extLst>
              </a:tr>
              <a:tr h="21551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100" dirty="0">
                          <a:solidFill>
                            <a:srgbClr val="E2F4FE"/>
                          </a:solidFill>
                        </a:rPr>
                        <a:t>Empty cell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20,000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86,027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92,027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172,027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223,027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198,027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173,027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148,427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90,027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80,027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53,567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53,567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2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1,521,240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86492754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76200" y="5230031"/>
            <a:ext cx="8068470" cy="457200"/>
          </a:xfrm>
        </p:spPr>
        <p:txBody>
          <a:bodyPr/>
          <a:lstStyle/>
          <a:p>
            <a:pPr marL="109537" indent="0">
              <a:buNone/>
            </a:pPr>
            <a:r>
              <a:rPr lang="en-US" sz="1100" dirty="0"/>
              <a:t>*See the lecture slides for this chapter on the companion Web site for a larger view of this and other figures in this chapter. Numbers are rounded, so some totals appear to be off.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408739"/>
            <a:ext cx="2438400" cy="449262"/>
          </a:xfrm>
        </p:spPr>
        <p:txBody>
          <a:bodyPr/>
          <a:lstStyle/>
          <a:p>
            <a:pPr algn="l">
              <a:defRPr/>
            </a:pPr>
            <a:r>
              <a:rPr lang="en-US" sz="1200" dirty="0"/>
              <a:t>Information Technology Project Management, Eighth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0384C-C024-4815-83EE-8847E6151A6E}" type="slidenum">
              <a:rPr lang="en-US" sz="1200" smtClean="0"/>
              <a:pPr>
                <a:defRPr/>
              </a:pPr>
              <a:t>26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424505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229600" cy="577850"/>
          </a:xfrm>
        </p:spPr>
        <p:txBody>
          <a:bodyPr>
            <a:normAutofit fontScale="90000"/>
          </a:bodyPr>
          <a:lstStyle/>
          <a:p>
            <a:r>
              <a:rPr lang="en-US" dirty="0"/>
              <a:t>Controlling Costs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8153400" cy="3429000"/>
          </a:xfrm>
        </p:spPr>
        <p:txBody>
          <a:bodyPr/>
          <a:lstStyle/>
          <a:p>
            <a:r>
              <a:rPr lang="en-US" dirty="0"/>
              <a:t>Project cost control includes</a:t>
            </a:r>
          </a:p>
          <a:p>
            <a:pPr lvl="1"/>
            <a:r>
              <a:rPr lang="en-US" dirty="0"/>
              <a:t>Monitoring cost performance</a:t>
            </a:r>
          </a:p>
          <a:p>
            <a:pPr lvl="1"/>
            <a:r>
              <a:rPr lang="en-US" dirty="0"/>
              <a:t>Ensuring that only appropriate project changes are included in a revised cost baseline</a:t>
            </a:r>
          </a:p>
          <a:p>
            <a:pPr lvl="1"/>
            <a:r>
              <a:rPr lang="en-US" dirty="0"/>
              <a:t>Informing project stakeholders of authorized changes to the project that will affect costs</a:t>
            </a:r>
          </a:p>
          <a:p>
            <a:r>
              <a:rPr lang="en-US" dirty="0"/>
              <a:t>Many organizations around the globe have problems with cost control</a:t>
            </a:r>
          </a:p>
        </p:txBody>
      </p:sp>
      <p:sp>
        <p:nvSpPr>
          <p:cNvPr id="44037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9CC44F1-BF8B-46B8-A195-54FF54A895E4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7313" y="0"/>
            <a:ext cx="9056687" cy="1066800"/>
          </a:xfrm>
        </p:spPr>
        <p:txBody>
          <a:bodyPr/>
          <a:lstStyle/>
          <a:p>
            <a:r>
              <a:rPr lang="en-US"/>
              <a:t>Earned Value Management (EVM)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458200" cy="4724400"/>
          </a:xfrm>
        </p:spPr>
        <p:txBody>
          <a:bodyPr/>
          <a:lstStyle/>
          <a:p>
            <a:r>
              <a:rPr lang="en-US" b="1" dirty="0"/>
              <a:t>EVM </a:t>
            </a:r>
            <a:r>
              <a:rPr lang="en-US" dirty="0"/>
              <a:t>is a project performance measurement technique that integrates scope, time, and cost data</a:t>
            </a:r>
          </a:p>
          <a:p>
            <a:r>
              <a:rPr lang="en-US" dirty="0"/>
              <a:t>Given a </a:t>
            </a:r>
            <a:r>
              <a:rPr lang="en-US" b="1" dirty="0"/>
              <a:t>baseline</a:t>
            </a:r>
            <a:r>
              <a:rPr lang="en-US" dirty="0"/>
              <a:t> (original plan plus approved changes), you can determine how well the project is meeting its goals</a:t>
            </a:r>
          </a:p>
          <a:p>
            <a:r>
              <a:rPr lang="en-US" dirty="0"/>
              <a:t>You must enter actual information periodically to use EVM</a:t>
            </a:r>
          </a:p>
          <a:p>
            <a:r>
              <a:rPr lang="en-US" dirty="0"/>
              <a:t>More and more organizations around the world are using EVM to help control project costs</a:t>
            </a:r>
          </a:p>
        </p:txBody>
      </p:sp>
      <p:sp>
        <p:nvSpPr>
          <p:cNvPr id="46085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324601"/>
            <a:ext cx="2514600" cy="5334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7946CA-C215-4819-A905-54A78399ECD3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5" y="0"/>
            <a:ext cx="8791575" cy="1066800"/>
          </a:xfrm>
        </p:spPr>
        <p:txBody>
          <a:bodyPr/>
          <a:lstStyle/>
          <a:p>
            <a:r>
              <a:rPr lang="en-US"/>
              <a:t>Earned Value Management Terms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83058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/>
              <a:t>planned value (PV),</a:t>
            </a:r>
            <a:r>
              <a:rPr lang="en-US" sz="2400" dirty="0"/>
              <a:t> formerly called the budgeted cost of work scheduled (BCWS), also called the budget, is that portion of the approved total cost estimate planned to be spent on an activity during a given period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Actual cost (AC),</a:t>
            </a:r>
            <a:r>
              <a:rPr lang="en-US" sz="2400" dirty="0"/>
              <a:t> formerly called actual cost of work performed (ACWP), is the total of direct and indirect costs incurred in accomplishing work on an activity during a given period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/>
              <a:t>earned value (EV),</a:t>
            </a:r>
            <a:r>
              <a:rPr lang="en-US" sz="2400" dirty="0"/>
              <a:t> formerly called the budgeted cost of work performed (BCWP), is an estimate of the value of the physical work actually completed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EV is based on the original planned costs for the project or activity and the rate at which the team is completing work on the project or activity to date</a:t>
            </a:r>
          </a:p>
        </p:txBody>
      </p:sp>
      <p:sp>
        <p:nvSpPr>
          <p:cNvPr id="47109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695B36-0208-4B95-A7C4-58E4F7CCDE9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Objectives, Part 2</a:t>
            </a:r>
          </a:p>
        </p:txBody>
      </p:sp>
      <p:sp>
        <p:nvSpPr>
          <p:cNvPr id="2048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the processes of determining a budget and preparing a cost estimate for an information technology (IT) project</a:t>
            </a:r>
          </a:p>
          <a:p>
            <a:r>
              <a:rPr lang="en-US" dirty="0"/>
              <a:t>Understand the benefits of earned value management and project portfolio management to assist in cost control</a:t>
            </a:r>
          </a:p>
          <a:p>
            <a:r>
              <a:rPr lang="en-US" dirty="0"/>
              <a:t>Describe how project management software can assist in project cost management</a:t>
            </a:r>
          </a:p>
        </p:txBody>
      </p:sp>
      <p:sp>
        <p:nvSpPr>
          <p:cNvPr id="20485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F2BE13-B8EC-4E09-AC3C-C8DB49323D4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/>
              <a:t>Rate of Performance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4582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Rate of performance (RP)</a:t>
            </a:r>
            <a:r>
              <a:rPr lang="en-US" dirty="0"/>
              <a:t> is the ratio of actual work completed to the percentage of work planned to have been completed at any given time during the life of the project or activity</a:t>
            </a:r>
          </a:p>
          <a:p>
            <a:pPr>
              <a:lnSpc>
                <a:spcPct val="90000"/>
              </a:lnSpc>
            </a:pPr>
            <a:r>
              <a:rPr lang="en-US" dirty="0"/>
              <a:t>Brenda Taylor, Senior Project Manager in South Africa, suggests this term and approach for estimating earned value</a:t>
            </a:r>
          </a:p>
          <a:p>
            <a:pPr>
              <a:lnSpc>
                <a:spcPct val="90000"/>
              </a:lnSpc>
            </a:pPr>
            <a:r>
              <a:rPr lang="en-US" dirty="0"/>
              <a:t>For example, suppose the server installation was halfway completed by the end of week 1. The rate of performance would be 50% because by the end of week 1, the planned schedule reflects that the task should be 100 percent complete and only 50 percent of that work has been completed</a:t>
            </a:r>
          </a:p>
        </p:txBody>
      </p:sp>
      <p:sp>
        <p:nvSpPr>
          <p:cNvPr id="48133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4B07C6-11A8-4378-B4E1-6924D9FD37C9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Table 7-3. Earned Value Calculations for One Activity After Week One</a:t>
            </a:r>
          </a:p>
        </p:txBody>
      </p:sp>
      <p:graphicFrame>
        <p:nvGraphicFramePr>
          <p:cNvPr id="6" name="Content Placeholder 5" descr="A table with 2 columns and 8 rows. The column headings are activity and Week 1. 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07204"/>
              </p:ext>
            </p:extLst>
          </p:nvPr>
        </p:nvGraphicFramePr>
        <p:xfrm>
          <a:off x="718344" y="1981200"/>
          <a:ext cx="7707312" cy="3181287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890575">
                  <a:extLst>
                    <a:ext uri="{9D8B030D-6E8A-4147-A177-3AD203B41FA5}">
                      <a16:colId xmlns:a16="http://schemas.microsoft.com/office/drawing/2014/main" xmlns="" val="1829215153"/>
                    </a:ext>
                  </a:extLst>
                </a:gridCol>
                <a:gridCol w="3816737">
                  <a:extLst>
                    <a:ext uri="{9D8B030D-6E8A-4147-A177-3AD203B41FA5}">
                      <a16:colId xmlns:a16="http://schemas.microsoft.com/office/drawing/2014/main" xmlns="" val="670430011"/>
                    </a:ext>
                  </a:extLst>
                </a:gridCol>
              </a:tblGrid>
              <a:tr h="2360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cap="small" dirty="0">
                          <a:effectLst/>
                        </a:rPr>
                        <a:t>Activity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cap="small" dirty="0">
                          <a:effectLst/>
                        </a:rPr>
                        <a:t>Week 1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37009916"/>
                  </a:ext>
                </a:extLst>
              </a:tr>
              <a:tr h="4240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Earned Value (EV)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5,000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85853131"/>
                  </a:ext>
                </a:extLst>
              </a:tr>
              <a:tr h="4240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Planned Value (PV)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10,000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91515356"/>
                  </a:ext>
                </a:extLst>
              </a:tr>
              <a:tr h="4240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Actual Cost (AC)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15,000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27223267"/>
                  </a:ext>
                </a:extLst>
              </a:tr>
              <a:tr h="4240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Cost Variance (CV)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-10,000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91662318"/>
                  </a:ext>
                </a:extLst>
              </a:tr>
              <a:tr h="4240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Schedule Variance (SV)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-5,000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8453249"/>
                  </a:ext>
                </a:extLst>
              </a:tr>
              <a:tr h="4354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Cost Performance Index (CPI)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cap="small" dirty="0">
                          <a:effectLst/>
                        </a:rPr>
                        <a:t>33%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198174266"/>
                  </a:ext>
                </a:extLst>
              </a:tr>
              <a:tr h="3893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Schedule Performance Index (SPI)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50%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15123999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400801"/>
            <a:ext cx="25908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45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05800" cy="1143000"/>
          </a:xfrm>
        </p:spPr>
        <p:txBody>
          <a:bodyPr>
            <a:normAutofit/>
          </a:bodyPr>
          <a:lstStyle/>
          <a:p>
            <a:r>
              <a:rPr lang="en-US" sz="3700" dirty="0"/>
              <a:t>Table 7-4. Earned Value Formulas</a:t>
            </a:r>
          </a:p>
        </p:txBody>
      </p:sp>
      <p:graphicFrame>
        <p:nvGraphicFramePr>
          <p:cNvPr id="2" name="Table 1" descr="A table with 2 columns and 8 rows. The column headers are Term and Formula.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928326"/>
              </p:ext>
            </p:extLst>
          </p:nvPr>
        </p:nvGraphicFramePr>
        <p:xfrm>
          <a:off x="685800" y="2005269"/>
          <a:ext cx="7772400" cy="3023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4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99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16569">
                <a:tc>
                  <a:txBody>
                    <a:bodyPr/>
                    <a:lstStyle/>
                    <a:p>
                      <a:r>
                        <a:rPr lang="en-US" sz="1000" dirty="0"/>
                        <a:t>Term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Formula</a:t>
                      </a:r>
                      <a:r>
                        <a:rPr lang="en-US" sz="1000" baseline="0" dirty="0"/>
                        <a:t> 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1925">
                <a:tc>
                  <a:txBody>
                    <a:bodyPr/>
                    <a:lstStyle/>
                    <a:p>
                      <a:r>
                        <a:rPr lang="en-US" sz="1000" dirty="0"/>
                        <a:t>Earned Value (EV)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Begin equation. Earned value equals Planned</a:t>
                      </a:r>
                      <a:r>
                        <a:rPr lang="en-US" sz="1000" baseline="0" dirty="0"/>
                        <a:t> value </a:t>
                      </a:r>
                      <a:r>
                        <a:rPr lang="en-US" sz="1000" dirty="0"/>
                        <a:t>to date RP. End equation.</a:t>
                      </a:r>
                      <a:r>
                        <a:rPr lang="en-US" sz="1000" baseline="0" dirty="0"/>
                        <a:t> 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1925">
                <a:tc>
                  <a:txBody>
                    <a:bodyPr/>
                    <a:lstStyle/>
                    <a:p>
                      <a:r>
                        <a:rPr lang="en-US" sz="1000" dirty="0"/>
                        <a:t>Cost</a:t>
                      </a:r>
                      <a:r>
                        <a:rPr lang="en-US" sz="1000" baseline="0" dirty="0"/>
                        <a:t> variance (CV) 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Begin</a:t>
                      </a:r>
                      <a:r>
                        <a:rPr lang="en-US" sz="1000" baseline="0" dirty="0"/>
                        <a:t> equation. </a:t>
                      </a:r>
                      <a:r>
                        <a:rPr lang="en-US" sz="1000" dirty="0"/>
                        <a:t>Cost variance equals Earned value</a:t>
                      </a:r>
                      <a:r>
                        <a:rPr lang="en-US" sz="1000" baseline="0" dirty="0"/>
                        <a:t> minus Actual cost. End equation. 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E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1925">
                <a:tc>
                  <a:txBody>
                    <a:bodyPr/>
                    <a:lstStyle/>
                    <a:p>
                      <a:r>
                        <a:rPr lang="en-US" sz="1000" dirty="0"/>
                        <a:t>Schedule variance</a:t>
                      </a:r>
                      <a:r>
                        <a:rPr lang="en-US" sz="1000" baseline="0" dirty="0"/>
                        <a:t> (SV)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Begin</a:t>
                      </a:r>
                      <a:r>
                        <a:rPr lang="en-US" sz="1000" baseline="0" dirty="0"/>
                        <a:t> equation. Schedule variance equals Earned value minus Planned value. End equation. 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4967985"/>
                  </a:ext>
                </a:extLst>
              </a:tr>
              <a:tr h="398377">
                <a:tc>
                  <a:txBody>
                    <a:bodyPr/>
                    <a:lstStyle/>
                    <a:p>
                      <a:r>
                        <a:rPr lang="en-US" sz="1000" dirty="0"/>
                        <a:t>Cost performance index (CPI)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Begin equation.</a:t>
                      </a:r>
                      <a:r>
                        <a:rPr lang="en-US" sz="1000" baseline="0" dirty="0"/>
                        <a:t> Cost performance index equals start fraction Earned value over Actual cost end fraction. End equation.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E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4584526"/>
                  </a:ext>
                </a:extLst>
              </a:tr>
              <a:tr h="398377">
                <a:tc>
                  <a:txBody>
                    <a:bodyPr/>
                    <a:lstStyle/>
                    <a:p>
                      <a:r>
                        <a:rPr lang="en-US" sz="1000" dirty="0"/>
                        <a:t>Schedule</a:t>
                      </a:r>
                      <a:r>
                        <a:rPr lang="en-US" sz="1000" baseline="0" dirty="0"/>
                        <a:t> performance index (SPI)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Begin equation. Schedule performance index equals start fraction</a:t>
                      </a:r>
                      <a:r>
                        <a:rPr lang="en-US" sz="1000" baseline="0" dirty="0"/>
                        <a:t> Earned value over Planned value end fraction. End equation. 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1692497"/>
                  </a:ext>
                </a:extLst>
              </a:tr>
              <a:tr h="398377">
                <a:tc>
                  <a:txBody>
                    <a:bodyPr/>
                    <a:lstStyle/>
                    <a:p>
                      <a:r>
                        <a:rPr lang="en-US" sz="1000" dirty="0"/>
                        <a:t>Estimate at completion</a:t>
                      </a:r>
                      <a:r>
                        <a:rPr lang="en-US" sz="1000" baseline="0" dirty="0"/>
                        <a:t> (EAC)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Begin equation. Estimate at completion equals start</a:t>
                      </a:r>
                      <a:r>
                        <a:rPr lang="en-US" sz="1000" baseline="0" dirty="0"/>
                        <a:t> fraction BAC over Cost performance index end fraction. End equation.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E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7344008"/>
                  </a:ext>
                </a:extLst>
              </a:tr>
              <a:tr h="351925">
                <a:tc>
                  <a:txBody>
                    <a:bodyPr/>
                    <a:lstStyle/>
                    <a:p>
                      <a:r>
                        <a:rPr lang="en-US" sz="1000" dirty="0"/>
                        <a:t>Estimated time to complete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9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Start</a:t>
                      </a:r>
                      <a:r>
                        <a:rPr lang="en-US" sz="1000" baseline="0" dirty="0"/>
                        <a:t> fraction. Original time estimate over Schedule performance index. End fraction. 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83218013"/>
                  </a:ext>
                </a:extLst>
              </a:tr>
            </a:tbl>
          </a:graphicData>
        </a:graphic>
      </p:graphicFrame>
      <p:pic>
        <p:nvPicPr>
          <p:cNvPr id="4" name="Picture 3" descr="A screenshot of a table. 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95" y="1905000"/>
            <a:ext cx="7914011" cy="3172078"/>
          </a:xfrm>
          <a:prstGeom prst="rect">
            <a:avLst/>
          </a:prstGeom>
        </p:spPr>
      </p:pic>
      <p:sp>
        <p:nvSpPr>
          <p:cNvPr id="1027" name="Footer Placeholder 3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667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1097B-8DCA-4F4B-82F9-5CA08C941AAF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0354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Rules of Thumb for Earned Value Numbers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r>
              <a:rPr lang="en-US" dirty="0"/>
              <a:t>Negative numbers for cost and schedule variance indicate problems in those areas</a:t>
            </a:r>
          </a:p>
          <a:p>
            <a:r>
              <a:rPr lang="en-US" dirty="0"/>
              <a:t>CPI and SPI less than 100% indicate problems</a:t>
            </a:r>
          </a:p>
          <a:p>
            <a:r>
              <a:rPr lang="en-US" dirty="0"/>
              <a:t>Problems mean the project is costing more than planned (over budget) or taking longer than planned (behind schedule)</a:t>
            </a:r>
          </a:p>
          <a:p>
            <a:r>
              <a:rPr lang="en-US" dirty="0"/>
              <a:t>The CPI can be used to calculate the </a:t>
            </a:r>
            <a:r>
              <a:rPr lang="en-US" b="1" dirty="0"/>
              <a:t>estimate at completion</a:t>
            </a:r>
            <a:r>
              <a:rPr lang="en-US" dirty="0"/>
              <a:t> (EAC)—an estimate of what it will cost to complete the project based on performance to date. The </a:t>
            </a:r>
            <a:r>
              <a:rPr lang="en-US" b="1" dirty="0"/>
              <a:t>budget at completion </a:t>
            </a:r>
            <a:r>
              <a:rPr lang="en-US" dirty="0"/>
              <a:t>(BAC) is the original total budget for the project</a:t>
            </a:r>
          </a:p>
        </p:txBody>
      </p:sp>
      <p:sp>
        <p:nvSpPr>
          <p:cNvPr id="51205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C67A2F-9BE4-4AF6-8001-1C9C4CFBD02E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03039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Figure 7-5. Earned Value Chart for Project after Five Months</a:t>
            </a:r>
            <a:endParaRPr lang="en-US" sz="4400" dirty="0"/>
          </a:p>
        </p:txBody>
      </p:sp>
      <p:pic>
        <p:nvPicPr>
          <p:cNvPr id="2" name="Picture 1" descr="A line graph with Month from 1 to 13 on the x axis and Dollars from zero to 120,000 on the y axis. The line for Actual cost is short and starts at 0 but increases to a peak of around $55,000 around 5 months. The line of earned value also increases to a peak of $40,000 at around 4 and a half months. Planned value starts at 0 and increases to around a peak of $100,000 around 11 and a half months. A point is plotted at the end of the planned value line and is labeled Budget at completion (B A C). Lastly, a single point at around $125,000 at 12 months is labeled, Estimate at completion (E A C). An annotation pointing to the E A C reads, An E A C point above and to the right of the B A C point means the project is projected to cost more and take longer than planned. 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57" y="1143000"/>
            <a:ext cx="8049086" cy="5181600"/>
          </a:xfrm>
          <a:prstGeom prst="rect">
            <a:avLst/>
          </a:prstGeom>
        </p:spPr>
      </p:pic>
      <p:sp>
        <p:nvSpPr>
          <p:cNvPr id="52228" name="Footer Placeholder 8"/>
          <p:cNvSpPr>
            <a:spLocks noGrp="1"/>
          </p:cNvSpPr>
          <p:nvPr>
            <p:ph type="ftr" sz="quarter" idx="10"/>
          </p:nvPr>
        </p:nvSpPr>
        <p:spPr bwMode="auto">
          <a:xfrm>
            <a:off x="0" y="6429375"/>
            <a:ext cx="2590800" cy="4286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dirty="0"/>
              <a:t>Information Technology Project Management, Eighth Edition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fld id="{EE04C3C6-BB24-4544-A1A3-D1F90A65C7D9}" type="slidenum">
              <a:rPr lang="en-US" smtClean="0"/>
              <a:pPr>
                <a:buFontTx/>
                <a:buNone/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Issues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138"/>
            <a:ext cx="8458200" cy="4525962"/>
          </a:xfrm>
        </p:spPr>
        <p:txBody>
          <a:bodyPr/>
          <a:lstStyle/>
          <a:p>
            <a:r>
              <a:rPr lang="en-US" dirty="0"/>
              <a:t>EVM is used worldwide, and it is particularly popular in the Middle East, South Asia, Canada, and Europe</a:t>
            </a:r>
          </a:p>
          <a:p>
            <a:r>
              <a:rPr lang="en-US" dirty="0"/>
              <a:t>Most countries require EVM for large defense or government projects, as shown in Figure 7-6</a:t>
            </a:r>
          </a:p>
          <a:p>
            <a:r>
              <a:rPr lang="en-US" dirty="0"/>
              <a:t>EVM is also used in such private-industry sectors as IT, construction, energy, and manufacturing. </a:t>
            </a:r>
          </a:p>
          <a:p>
            <a:r>
              <a:rPr lang="en-US" dirty="0"/>
              <a:t>However, most private companies have not yet applied EVM to their projects because management does not require it, feeling it is too complex and not cost effective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400801"/>
            <a:ext cx="25146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8588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86231"/>
          </a:xfrm>
        </p:spPr>
        <p:txBody>
          <a:bodyPr/>
          <a:lstStyle/>
          <a:p>
            <a:r>
              <a:rPr lang="en-US" dirty="0"/>
              <a:t>Figure 7-6. Earned Value Usage</a:t>
            </a:r>
          </a:p>
        </p:txBody>
      </p:sp>
      <p:pic>
        <p:nvPicPr>
          <p:cNvPr id="6" name="Picture 5" descr="A bar graph with projects on the x axis and percentage from 0 to 60 on the y axis. Each project has a bar for defense and government and a bar for private industry. First, for A few pilot projects, the defense/government is 19.5% and the private industry is 31.9%. For Large and critical projects, the defense/government amount is 51.3% and the private industry amount is 32.2%. Lastly, for organization-wide standard for all projects, the amount of defense/government is 29.2% and the private industry is 35.9%. 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60869"/>
            <a:ext cx="6096000" cy="5101486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484593"/>
            <a:ext cx="2590800" cy="373407"/>
          </a:xfrm>
        </p:spPr>
        <p:txBody>
          <a:bodyPr/>
          <a:lstStyle/>
          <a:p>
            <a:pPr>
              <a:defRPr/>
            </a:pPr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701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792162"/>
          </a:xfrm>
        </p:spPr>
        <p:txBody>
          <a:bodyPr/>
          <a:lstStyle/>
          <a:p>
            <a:r>
              <a:rPr lang="en-US"/>
              <a:t>Project Portfolio Management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84582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Many organizations collect and control an entire suite of projects or investments as one set of interrelated activities in a portfolio</a:t>
            </a:r>
          </a:p>
          <a:p>
            <a:pPr>
              <a:lnSpc>
                <a:spcPct val="90000"/>
              </a:lnSpc>
            </a:pPr>
            <a:r>
              <a:rPr lang="en-US" dirty="0"/>
              <a:t>Five levels for project portfolio management</a:t>
            </a:r>
          </a:p>
          <a:p>
            <a:pPr marL="776288" lvl="1" indent="-457200">
              <a:lnSpc>
                <a:spcPct val="90000"/>
              </a:lnSpc>
              <a:buFont typeface="Arial" charset="0"/>
              <a:buAutoNum type="arabicPeriod"/>
            </a:pPr>
            <a:r>
              <a:rPr lang="en-US" dirty="0"/>
              <a:t>Put all your projects in one database</a:t>
            </a:r>
          </a:p>
          <a:p>
            <a:pPr marL="776288" lvl="1" indent="-457200">
              <a:lnSpc>
                <a:spcPct val="90000"/>
              </a:lnSpc>
              <a:buFont typeface="Arial" charset="0"/>
              <a:buAutoNum type="arabicPeriod"/>
            </a:pPr>
            <a:r>
              <a:rPr lang="en-US" dirty="0"/>
              <a:t>Prioritize the projects in your database</a:t>
            </a:r>
          </a:p>
          <a:p>
            <a:pPr marL="776288" lvl="1" indent="-457200">
              <a:lnSpc>
                <a:spcPct val="90000"/>
              </a:lnSpc>
              <a:buFont typeface="Arial" charset="0"/>
              <a:buAutoNum type="arabicPeriod"/>
            </a:pPr>
            <a:r>
              <a:rPr lang="en-US" dirty="0"/>
              <a:t>Divide your projects into two or three budgets based on type of investment</a:t>
            </a:r>
          </a:p>
          <a:p>
            <a:pPr marL="776288" lvl="1" indent="-457200">
              <a:lnSpc>
                <a:spcPct val="90000"/>
              </a:lnSpc>
              <a:buFont typeface="Arial" charset="0"/>
              <a:buAutoNum type="arabicPeriod"/>
            </a:pPr>
            <a:r>
              <a:rPr lang="en-US" dirty="0"/>
              <a:t>Automate the repository</a:t>
            </a:r>
          </a:p>
          <a:p>
            <a:pPr marL="776288" lvl="1" indent="-457200">
              <a:lnSpc>
                <a:spcPct val="90000"/>
              </a:lnSpc>
              <a:buFont typeface="Arial" charset="0"/>
              <a:buAutoNum type="arabicPeriod"/>
            </a:pPr>
            <a:r>
              <a:rPr lang="en-US" dirty="0"/>
              <a:t>Apply modern portfolio theory, including risk-return tools that map project risk on a curve</a:t>
            </a:r>
          </a:p>
        </p:txBody>
      </p:sp>
      <p:sp>
        <p:nvSpPr>
          <p:cNvPr id="53253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21A130-C013-4760-9556-12A1046F5ADA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868362"/>
          </a:xfrm>
        </p:spPr>
        <p:txBody>
          <a:bodyPr>
            <a:normAutofit fontScale="90000"/>
          </a:bodyPr>
          <a:lstStyle/>
          <a:p>
            <a:r>
              <a:rPr lang="en-US"/>
              <a:t>Benefits of Portfolio Management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763000" cy="2971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Schlumberger saved $3 million in one year by organizing 120 information technology projects into a portfolio </a:t>
            </a:r>
          </a:p>
          <a:p>
            <a:pPr>
              <a:lnSpc>
                <a:spcPct val="80000"/>
              </a:lnSpc>
            </a:pPr>
            <a:r>
              <a:rPr lang="en-US" dirty="0"/>
              <a:t>Reduced redundant projects and coordinated those with overlap</a:t>
            </a:r>
          </a:p>
          <a:p>
            <a:pPr>
              <a:lnSpc>
                <a:spcPct val="80000"/>
              </a:lnSpc>
            </a:pPr>
            <a:r>
              <a:rPr lang="en-US" dirty="0"/>
              <a:t>IT projects can be huge investments, so it makes sense to view them as portfolios and track their progress as a whole</a:t>
            </a:r>
          </a:p>
        </p:txBody>
      </p:sp>
      <p:sp>
        <p:nvSpPr>
          <p:cNvPr id="54277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7F7ABF-A998-4CFD-9998-CB7606B55CC4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05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Software to Assist in Cost Management</a:t>
            </a:r>
          </a:p>
        </p:txBody>
      </p:sp>
      <p:sp>
        <p:nvSpPr>
          <p:cNvPr id="56323" name="Rectangle 20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Spreadsheets are a common tool for resource planning, cost estimating, cost budgeting, and cost control</a:t>
            </a:r>
          </a:p>
          <a:p>
            <a:pPr>
              <a:lnSpc>
                <a:spcPct val="90000"/>
              </a:lnSpc>
            </a:pPr>
            <a:r>
              <a:rPr lang="en-US" dirty="0"/>
              <a:t>Many companies use more sophisticated and centralized financial applications software for cost information</a:t>
            </a:r>
          </a:p>
          <a:p>
            <a:pPr>
              <a:lnSpc>
                <a:spcPct val="90000"/>
              </a:lnSpc>
            </a:pPr>
            <a:r>
              <a:rPr lang="en-US" dirty="0"/>
              <a:t>Project management software has many cost-related features, especially enterprise PM software</a:t>
            </a:r>
          </a:p>
          <a:p>
            <a:pPr>
              <a:lnSpc>
                <a:spcPct val="90000"/>
              </a:lnSpc>
            </a:pPr>
            <a:r>
              <a:rPr lang="en-US" dirty="0"/>
              <a:t>Portfolio management software can help reduce costs</a:t>
            </a:r>
          </a:p>
        </p:txBody>
      </p:sp>
      <p:sp>
        <p:nvSpPr>
          <p:cNvPr id="56325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F0DBF3-1D0E-45B6-B5E1-D9CD88B78540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Importance of Project Cost Management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534400" cy="3810000"/>
          </a:xfrm>
        </p:spPr>
        <p:txBody>
          <a:bodyPr/>
          <a:lstStyle/>
          <a:p>
            <a:r>
              <a:rPr lang="en-US" dirty="0"/>
              <a:t>IT projects have a poor track record for meeting budget goals</a:t>
            </a:r>
          </a:p>
          <a:p>
            <a:r>
              <a:rPr lang="en-US" dirty="0"/>
              <a:t>A cost </a:t>
            </a:r>
            <a:r>
              <a:rPr lang="en-US" b="1" dirty="0"/>
              <a:t>overrun</a:t>
            </a:r>
            <a:r>
              <a:rPr lang="en-US" dirty="0"/>
              <a:t> is the additional percentage or dollar amount by which actual costs exceed estimates </a:t>
            </a:r>
          </a:p>
          <a:p>
            <a:r>
              <a:rPr lang="en-US" dirty="0"/>
              <a:t>A 2011 Harvard Business Review study reported an average cost overrun of 27 percent. The most important finding was the discovery of a large number of gigantic overages or “black swans”</a:t>
            </a:r>
          </a:p>
        </p:txBody>
      </p:sp>
      <p:sp>
        <p:nvSpPr>
          <p:cNvPr id="22533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8916D9C-FD52-4A89-BBE6-8CD46D2D32F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Recent Studies on PPM Software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3776662"/>
          </a:xfrm>
        </p:spPr>
        <p:txBody>
          <a:bodyPr/>
          <a:lstStyle/>
          <a:p>
            <a:r>
              <a:rPr lang="en-US" dirty="0"/>
              <a:t>2014 Gartner report says the market continues to grow, with annual sales over $1.65 billion in 2014 report. The pace of change is driving the demand for enterprise software to help manage projects</a:t>
            </a:r>
          </a:p>
          <a:p>
            <a:r>
              <a:rPr lang="en-US" dirty="0"/>
              <a:t>Forrester estimates ROIs of 250 percent from PPM tools</a:t>
            </a:r>
          </a:p>
          <a:p>
            <a:r>
              <a:rPr lang="en-US" dirty="0"/>
              <a:t>Pfizer and Ford use PPM software to improve transparency of the many projects they manage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400801"/>
            <a:ext cx="2667000" cy="457200"/>
          </a:xfrm>
        </p:spPr>
        <p:txBody>
          <a:bodyPr/>
          <a:lstStyle/>
          <a:p>
            <a:pPr>
              <a:defRPr/>
            </a:pPr>
            <a:r>
              <a:rPr lang="en-US"/>
              <a:t>Information Technology Project Management, Eighth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A05F08-4D91-4DD3-AB44-190E2F0DE432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9288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Summary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cost management is a traditionally weak area of IT projects, and project managers must work to improve their ability to deliver projects within approved budgets</a:t>
            </a:r>
          </a:p>
          <a:p>
            <a:r>
              <a:rPr lang="en-US" dirty="0"/>
              <a:t>Main processes include</a:t>
            </a:r>
          </a:p>
          <a:p>
            <a:pPr lvl="1"/>
            <a:r>
              <a:rPr lang="en-US" dirty="0"/>
              <a:t>Plan cost management</a:t>
            </a:r>
          </a:p>
          <a:p>
            <a:pPr lvl="1"/>
            <a:r>
              <a:rPr lang="en-US" dirty="0"/>
              <a:t>Estimate costs</a:t>
            </a:r>
          </a:p>
          <a:p>
            <a:pPr lvl="1"/>
            <a:r>
              <a:rPr lang="en-US" dirty="0"/>
              <a:t>Determine the budget</a:t>
            </a:r>
          </a:p>
          <a:p>
            <a:pPr lvl="1"/>
            <a:r>
              <a:rPr lang="en-US" dirty="0"/>
              <a:t>Control costs</a:t>
            </a:r>
          </a:p>
        </p:txBody>
      </p:sp>
      <p:sp>
        <p:nvSpPr>
          <p:cNvPr id="57349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59A07A5-AED4-4C39-9781-B4BD2FA607D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Went Wrong?</a:t>
            </a:r>
          </a:p>
        </p:txBody>
      </p:sp>
      <p:sp>
        <p:nvSpPr>
          <p:cNvPr id="23555" name="Content Placeholder 7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3124200"/>
          </a:xfrm>
        </p:spPr>
        <p:txBody>
          <a:bodyPr/>
          <a:lstStyle/>
          <a:p>
            <a:r>
              <a:rPr lang="en-US" sz="2400" dirty="0"/>
              <a:t>The United Kingdom’s National Health Service IT modernization program was called the greatest IT disaster in history with an estimated </a:t>
            </a:r>
            <a:r>
              <a:rPr lang="en-US" sz="2400" b="1" dirty="0"/>
              <a:t>$26 billion overrun</a:t>
            </a:r>
            <a:endParaRPr lang="en-US" sz="2400" dirty="0"/>
          </a:p>
          <a:p>
            <a:r>
              <a:rPr lang="en-US" sz="2400" dirty="0"/>
              <a:t>The program had problems due to incompatible systems, resistance from physicians, and arguments among contractors about who’s responsible for what</a:t>
            </a:r>
          </a:p>
          <a:p>
            <a:r>
              <a:rPr lang="en-US" sz="2400" dirty="0"/>
              <a:t>It was finally scrapped in 2011</a:t>
            </a:r>
          </a:p>
        </p:txBody>
      </p:sp>
      <p:sp>
        <p:nvSpPr>
          <p:cNvPr id="23556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0F2F13C-0A62-464E-8548-D708B7A5039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Cost and Project Cost Management?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33525"/>
            <a:ext cx="8458200" cy="3724275"/>
          </a:xfrm>
        </p:spPr>
        <p:txBody>
          <a:bodyPr/>
          <a:lstStyle/>
          <a:p>
            <a:r>
              <a:rPr lang="en-US" b="1" dirty="0"/>
              <a:t>Cost</a:t>
            </a:r>
            <a:r>
              <a:rPr lang="en-US" dirty="0"/>
              <a:t> is a resource sacrificed or foregone to achieve a specific objective or something given up in exchange</a:t>
            </a:r>
          </a:p>
          <a:p>
            <a:r>
              <a:rPr lang="en-US" dirty="0"/>
              <a:t>Costs are usually measured in monetary units like dollars</a:t>
            </a:r>
          </a:p>
          <a:p>
            <a:r>
              <a:rPr lang="en-US" b="1" dirty="0"/>
              <a:t>Project cost management </a:t>
            </a:r>
            <a:r>
              <a:rPr lang="en-US" dirty="0"/>
              <a:t>includes the processes required to ensure that the project is completed within an approved budget</a:t>
            </a:r>
          </a:p>
        </p:txBody>
      </p:sp>
      <p:sp>
        <p:nvSpPr>
          <p:cNvPr id="24581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908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4FB8A0-D8A7-49BC-9495-433B792AAC3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Project Cost Management Processes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382000" cy="5181600"/>
          </a:xfrm>
        </p:spPr>
        <p:txBody>
          <a:bodyPr/>
          <a:lstStyle/>
          <a:p>
            <a:r>
              <a:rPr lang="en-US" b="1" dirty="0"/>
              <a:t>Planning cost management </a:t>
            </a:r>
            <a:r>
              <a:rPr lang="en-US" dirty="0"/>
              <a:t>:determining the policies, procedures, and documentation that will be used for planning, executing, and controlling project cost.</a:t>
            </a:r>
          </a:p>
          <a:p>
            <a:r>
              <a:rPr lang="en-US" b="1" dirty="0"/>
              <a:t>Estimating costs:</a:t>
            </a:r>
            <a:r>
              <a:rPr lang="en-US" dirty="0"/>
              <a:t> developing an approximation or estimate of the costs of the resources needed to complete a project</a:t>
            </a:r>
          </a:p>
          <a:p>
            <a:r>
              <a:rPr lang="en-US" b="1" dirty="0"/>
              <a:t>Determining the budget:</a:t>
            </a:r>
            <a:r>
              <a:rPr lang="en-US" dirty="0"/>
              <a:t> allocating the overall cost estimate to individual work items to establish a baseline for measuring performance</a:t>
            </a:r>
          </a:p>
          <a:p>
            <a:r>
              <a:rPr lang="en-US" b="1" dirty="0"/>
              <a:t>Controlling costs:</a:t>
            </a:r>
            <a:r>
              <a:rPr lang="en-US" dirty="0"/>
              <a:t> controlling changes to the project budget</a:t>
            </a:r>
          </a:p>
        </p:txBody>
      </p:sp>
      <p:sp>
        <p:nvSpPr>
          <p:cNvPr id="25605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F33156-7E51-4046-8495-B80FBCA1880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Figure 7-1. Project Cost Management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5025"/>
            <a:ext cx="8229600" cy="3700462"/>
          </a:xfrm>
        </p:spPr>
        <p:txBody>
          <a:bodyPr numCol="2"/>
          <a:lstStyle/>
          <a:p>
            <a:pPr lvl="1"/>
            <a:r>
              <a:rPr lang="en-US" sz="1050" b="1" dirty="0" smtClean="0"/>
              <a:t>Planning </a:t>
            </a:r>
            <a:endParaRPr lang="en-US" sz="1050" b="1" dirty="0"/>
          </a:p>
          <a:p>
            <a:pPr lvl="2"/>
            <a:r>
              <a:rPr lang="en-US" sz="1050" dirty="0"/>
              <a:t>Process</a:t>
            </a:r>
          </a:p>
          <a:p>
            <a:pPr lvl="3"/>
            <a:r>
              <a:rPr lang="en-US" sz="1050" dirty="0"/>
              <a:t>Plan cost management </a:t>
            </a:r>
          </a:p>
          <a:p>
            <a:pPr lvl="2"/>
            <a:r>
              <a:rPr lang="en-US" sz="1050" dirty="0"/>
              <a:t>Outputs </a:t>
            </a:r>
          </a:p>
          <a:p>
            <a:pPr lvl="3"/>
            <a:r>
              <a:rPr lang="en-US" sz="1050" dirty="0"/>
              <a:t>Cost management pan </a:t>
            </a:r>
          </a:p>
          <a:p>
            <a:pPr lvl="2"/>
            <a:r>
              <a:rPr lang="en-US" sz="1050" dirty="0"/>
              <a:t>Process </a:t>
            </a:r>
          </a:p>
          <a:p>
            <a:pPr lvl="3"/>
            <a:r>
              <a:rPr lang="en-US" sz="1050" b="1" dirty="0"/>
              <a:t>Estimate costs</a:t>
            </a:r>
          </a:p>
          <a:p>
            <a:pPr lvl="2"/>
            <a:r>
              <a:rPr lang="en-US" sz="1050" dirty="0"/>
              <a:t>Outputs</a:t>
            </a:r>
          </a:p>
          <a:p>
            <a:pPr lvl="3"/>
            <a:r>
              <a:rPr lang="en-US" sz="1050" dirty="0"/>
              <a:t>Activity costs estimates</a:t>
            </a:r>
          </a:p>
          <a:p>
            <a:pPr lvl="3"/>
            <a:r>
              <a:rPr lang="en-US" sz="1050" dirty="0"/>
              <a:t>basis of estimates</a:t>
            </a:r>
          </a:p>
          <a:p>
            <a:pPr lvl="3"/>
            <a:r>
              <a:rPr lang="en-US" sz="1050" dirty="0"/>
              <a:t> project documents updates </a:t>
            </a:r>
          </a:p>
          <a:p>
            <a:pPr lvl="2"/>
            <a:r>
              <a:rPr lang="en-US" sz="1050" dirty="0"/>
              <a:t>Process </a:t>
            </a:r>
          </a:p>
          <a:p>
            <a:pPr lvl="3"/>
            <a:r>
              <a:rPr lang="en-US" sz="1050" b="1" dirty="0" smtClean="0"/>
              <a:t>Determine </a:t>
            </a:r>
            <a:r>
              <a:rPr lang="en-US" sz="1050" b="1" dirty="0"/>
              <a:t>budget</a:t>
            </a:r>
          </a:p>
          <a:p>
            <a:pPr lvl="2"/>
            <a:r>
              <a:rPr lang="en-US" sz="1050" dirty="0"/>
              <a:t>Outputs</a:t>
            </a:r>
          </a:p>
          <a:p>
            <a:pPr lvl="3"/>
            <a:r>
              <a:rPr lang="en-US" sz="1050" dirty="0"/>
              <a:t>Cost baseline</a:t>
            </a:r>
          </a:p>
          <a:p>
            <a:pPr lvl="3"/>
            <a:r>
              <a:rPr lang="en-US" sz="1050" dirty="0"/>
              <a:t>Project funding requirements</a:t>
            </a:r>
          </a:p>
          <a:p>
            <a:pPr lvl="3"/>
            <a:r>
              <a:rPr lang="en-US" sz="1050" dirty="0"/>
              <a:t>Project documents updates </a:t>
            </a:r>
          </a:p>
          <a:p>
            <a:pPr lvl="1"/>
            <a:r>
              <a:rPr lang="en-US" sz="1050" b="1" dirty="0"/>
              <a:t>Monitoring and Controlling </a:t>
            </a:r>
          </a:p>
          <a:p>
            <a:pPr lvl="2"/>
            <a:r>
              <a:rPr lang="en-US" sz="1050" dirty="0"/>
              <a:t>Process </a:t>
            </a:r>
          </a:p>
          <a:p>
            <a:pPr lvl="3"/>
            <a:r>
              <a:rPr lang="en-US" sz="1050" b="1" dirty="0"/>
              <a:t>Control costs </a:t>
            </a:r>
          </a:p>
          <a:p>
            <a:pPr lvl="2"/>
            <a:r>
              <a:rPr lang="en-US" sz="1050" dirty="0"/>
              <a:t>Outputs </a:t>
            </a:r>
          </a:p>
          <a:p>
            <a:pPr lvl="3"/>
            <a:r>
              <a:rPr lang="en-US" sz="1050" dirty="0"/>
              <a:t>Work performance information</a:t>
            </a:r>
          </a:p>
          <a:p>
            <a:pPr lvl="3"/>
            <a:r>
              <a:rPr lang="en-US" sz="1050" dirty="0"/>
              <a:t>Cost forecasts</a:t>
            </a:r>
          </a:p>
          <a:p>
            <a:pPr lvl="3"/>
            <a:r>
              <a:rPr lang="en-US" sz="1050" dirty="0"/>
              <a:t>Change requests </a:t>
            </a:r>
          </a:p>
          <a:p>
            <a:pPr lvl="3"/>
            <a:r>
              <a:rPr lang="en-US" sz="1050" dirty="0"/>
              <a:t>Project management plan updates</a:t>
            </a:r>
          </a:p>
          <a:p>
            <a:pPr lvl="3"/>
            <a:r>
              <a:rPr lang="en-US" sz="1050" dirty="0"/>
              <a:t>Project documents updates </a:t>
            </a:r>
          </a:p>
          <a:p>
            <a:pPr lvl="3"/>
            <a:r>
              <a:rPr lang="en-US" sz="1050" dirty="0"/>
              <a:t>Organizational process assets updates</a:t>
            </a:r>
          </a:p>
          <a:p>
            <a:pPr lvl="0"/>
            <a:r>
              <a:rPr lang="en-US" sz="1050" b="1" dirty="0"/>
              <a:t>Project Finish</a:t>
            </a:r>
            <a:endParaRPr lang="en-US" sz="500" b="1" dirty="0"/>
          </a:p>
        </p:txBody>
      </p:sp>
      <p:pic>
        <p:nvPicPr>
          <p:cNvPr id="2" name="Picture 1" descr="A screenshot of a diagram list showing the process of project start to project finish. Arrows between steps increase in length as the steps proceed. 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07" y="1324662"/>
            <a:ext cx="8408987" cy="4999938"/>
          </a:xfrm>
          <a:prstGeom prst="rect">
            <a:avLst/>
          </a:prstGeom>
        </p:spPr>
      </p:pic>
      <p:sp>
        <p:nvSpPr>
          <p:cNvPr id="26627" name="Footer Placeholder 3"/>
          <p:cNvSpPr>
            <a:spLocks noGrp="1"/>
          </p:cNvSpPr>
          <p:nvPr>
            <p:ph type="ftr" sz="quarter" idx="10"/>
          </p:nvPr>
        </p:nvSpPr>
        <p:spPr bwMode="auto">
          <a:xfrm>
            <a:off x="0" y="6417577"/>
            <a:ext cx="2590800" cy="440424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A29298-A740-4C0B-A086-304C9031AE0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 Principles of Cost Management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458200" cy="4724400"/>
          </a:xfrm>
        </p:spPr>
        <p:txBody>
          <a:bodyPr/>
          <a:lstStyle/>
          <a:p>
            <a:r>
              <a:rPr lang="en-US" dirty="0"/>
              <a:t>Most members of an executive board better understand and are more interested in financial terms than IT terms , so IT project managers must speak their language</a:t>
            </a:r>
          </a:p>
          <a:p>
            <a:pPr lvl="1"/>
            <a:r>
              <a:rPr lang="en-US" b="1" dirty="0"/>
              <a:t>Profits</a:t>
            </a:r>
            <a:r>
              <a:rPr lang="en-US" dirty="0"/>
              <a:t> are revenues minus expenditures</a:t>
            </a:r>
          </a:p>
          <a:p>
            <a:pPr lvl="1"/>
            <a:r>
              <a:rPr lang="en-US" b="1" dirty="0"/>
              <a:t>Profit margin </a:t>
            </a:r>
            <a:r>
              <a:rPr lang="en-US" dirty="0"/>
              <a:t>is the ratio of revenues to profits</a:t>
            </a:r>
          </a:p>
          <a:p>
            <a:pPr lvl="1"/>
            <a:r>
              <a:rPr lang="en-US" b="1" dirty="0"/>
              <a:t>Life cycle costing </a:t>
            </a:r>
            <a:r>
              <a:rPr lang="en-US" dirty="0"/>
              <a:t>considers the total cost of ownership, or development plus support costs, for a project </a:t>
            </a:r>
          </a:p>
          <a:p>
            <a:pPr lvl="1"/>
            <a:r>
              <a:rPr lang="en-US" b="1" dirty="0"/>
              <a:t>Cash flow analysis</a:t>
            </a:r>
            <a:r>
              <a:rPr lang="en-US" dirty="0"/>
              <a:t> determines the estimated annual costs and benefits for a project and the resulting annual </a:t>
            </a:r>
            <a:r>
              <a:rPr lang="en-US"/>
              <a:t>cash flow</a:t>
            </a:r>
            <a:endParaRPr lang="en-US" dirty="0"/>
          </a:p>
        </p:txBody>
      </p:sp>
      <p:sp>
        <p:nvSpPr>
          <p:cNvPr id="27653" name="Footer Placeholder 6"/>
          <p:cNvSpPr>
            <a:spLocks noGrp="1"/>
          </p:cNvSpPr>
          <p:nvPr>
            <p:ph type="ftr" sz="quarter" idx="10"/>
          </p:nvPr>
        </p:nvSpPr>
        <p:spPr bwMode="auto">
          <a:xfrm>
            <a:off x="0" y="6400801"/>
            <a:ext cx="2514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Information Technology Project Management, Eighth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7DC5289-8C18-4B08-95ED-9153050721C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2720</TotalTime>
  <Words>3831</Words>
  <Application>Microsoft Office PowerPoint</Application>
  <PresentationFormat>On-screen Show (4:3)</PresentationFormat>
  <Paragraphs>830</Paragraphs>
  <Slides>41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53" baseType="lpstr">
      <vt:lpstr>Arial</vt:lpstr>
      <vt:lpstr>Arial Rounded MT Bold</vt:lpstr>
      <vt:lpstr>Calibri</vt:lpstr>
      <vt:lpstr>Cambria</vt:lpstr>
      <vt:lpstr>Lucida Sans Unicode</vt:lpstr>
      <vt:lpstr>Times New Roman</vt:lpstr>
      <vt:lpstr>Trebuchet MS</vt:lpstr>
      <vt:lpstr>Verdana</vt:lpstr>
      <vt:lpstr>Wingdings 2</vt:lpstr>
      <vt:lpstr>Wingdings 3</vt:lpstr>
      <vt:lpstr>Custom Design</vt:lpstr>
      <vt:lpstr>Theme1</vt:lpstr>
      <vt:lpstr>Chapter 7 Project Cost Management </vt:lpstr>
      <vt:lpstr>Learning Objectives, Part 1</vt:lpstr>
      <vt:lpstr>Learning Objectives, Part 2</vt:lpstr>
      <vt:lpstr>The Importance of Project Cost Management</vt:lpstr>
      <vt:lpstr>What Went Wrong?</vt:lpstr>
      <vt:lpstr>What is Cost and Project Cost Management?</vt:lpstr>
      <vt:lpstr>Project Cost Management Processes</vt:lpstr>
      <vt:lpstr>Figure 7-1. Project Cost Management Summary</vt:lpstr>
      <vt:lpstr>Basic Principles of Cost Management</vt:lpstr>
      <vt:lpstr>Media Snapshot</vt:lpstr>
      <vt:lpstr>What Went Right?</vt:lpstr>
      <vt:lpstr>Types of Costs and Benefits</vt:lpstr>
      <vt:lpstr>More Basic Principles of Cost Management</vt:lpstr>
      <vt:lpstr>Planning Cost Management</vt:lpstr>
      <vt:lpstr>Estimating Costs</vt:lpstr>
      <vt:lpstr>Table 7-1. Types of Cost Estimates</vt:lpstr>
      <vt:lpstr>More on Cost Estimates</vt:lpstr>
      <vt:lpstr>Table 7-2. Maximum FTE by Department by Year</vt:lpstr>
      <vt:lpstr>Cost Estimation Tools and Techniques</vt:lpstr>
      <vt:lpstr>Typical Problems with IT Cost Estimates</vt:lpstr>
      <vt:lpstr>Sample Cost Estimate</vt:lpstr>
      <vt:lpstr>Figure 7-2. Surveyor Pro Project Cost Estimate</vt:lpstr>
      <vt:lpstr>Figure 7-3. Surveyor Pro Software Development Estimate</vt:lpstr>
      <vt:lpstr>Best Practice</vt:lpstr>
      <vt:lpstr>Determining the Budget</vt:lpstr>
      <vt:lpstr>Figure 7-4. Surveyor Pro Project Cost Baseline</vt:lpstr>
      <vt:lpstr>Controlling Costs</vt:lpstr>
      <vt:lpstr>Earned Value Management (EVM)</vt:lpstr>
      <vt:lpstr>Earned Value Management Terms</vt:lpstr>
      <vt:lpstr>Rate of Performance</vt:lpstr>
      <vt:lpstr>Table 7-3. Earned Value Calculations for One Activity After Week One</vt:lpstr>
      <vt:lpstr>Table 7-4. Earned Value Formulas</vt:lpstr>
      <vt:lpstr>Rules of Thumb for Earned Value Numbers</vt:lpstr>
      <vt:lpstr>Figure 7-5. Earned Value Chart for Project after Five Months</vt:lpstr>
      <vt:lpstr>Global Issues</vt:lpstr>
      <vt:lpstr>Figure 7-6. Earned Value Usage</vt:lpstr>
      <vt:lpstr>Project Portfolio Management</vt:lpstr>
      <vt:lpstr>Benefits of Portfolio Management</vt:lpstr>
      <vt:lpstr>Using Software to Assist in Cost Management</vt:lpstr>
      <vt:lpstr>Recent Studies on PPM Software</vt:lpstr>
      <vt:lpstr>Chapter Summary</vt:lpstr>
    </vt:vector>
  </TitlesOfParts>
  <Company>Augsburg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Information  Technology</dc:creator>
  <cp:lastModifiedBy>Georges, Tim</cp:lastModifiedBy>
  <cp:revision>406</cp:revision>
  <dcterms:created xsi:type="dcterms:W3CDTF">2001-07-05T23:10:12Z</dcterms:created>
  <dcterms:modified xsi:type="dcterms:W3CDTF">2018-08-09T20:00:51Z</dcterms:modified>
</cp:coreProperties>
</file>