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31" r:id="rId2"/>
  </p:sldMasterIdLst>
  <p:notesMasterIdLst>
    <p:notesMasterId r:id="rId67"/>
  </p:notesMasterIdLst>
  <p:handoutMasterIdLst>
    <p:handoutMasterId r:id="rId68"/>
  </p:handoutMasterIdLst>
  <p:sldIdLst>
    <p:sldId id="405" r:id="rId3"/>
    <p:sldId id="334" r:id="rId4"/>
    <p:sldId id="335" r:id="rId5"/>
    <p:sldId id="336" r:id="rId6"/>
    <p:sldId id="387" r:id="rId7"/>
    <p:sldId id="388" r:id="rId8"/>
    <p:sldId id="339" r:id="rId9"/>
    <p:sldId id="389" r:id="rId10"/>
    <p:sldId id="340" r:id="rId11"/>
    <p:sldId id="390" r:id="rId12"/>
    <p:sldId id="341" r:id="rId13"/>
    <p:sldId id="342" r:id="rId14"/>
    <p:sldId id="343" r:id="rId15"/>
    <p:sldId id="344" r:id="rId16"/>
    <p:sldId id="345" r:id="rId17"/>
    <p:sldId id="391" r:id="rId18"/>
    <p:sldId id="398" r:id="rId19"/>
    <p:sldId id="346" r:id="rId20"/>
    <p:sldId id="347" r:id="rId21"/>
    <p:sldId id="348" r:id="rId22"/>
    <p:sldId id="349" r:id="rId23"/>
    <p:sldId id="350" r:id="rId24"/>
    <p:sldId id="351" r:id="rId25"/>
    <p:sldId id="352" r:id="rId26"/>
    <p:sldId id="353" r:id="rId27"/>
    <p:sldId id="402" r:id="rId28"/>
    <p:sldId id="403" r:id="rId29"/>
    <p:sldId id="404" r:id="rId30"/>
    <p:sldId id="355" r:id="rId31"/>
    <p:sldId id="356" r:id="rId32"/>
    <p:sldId id="357" r:id="rId33"/>
    <p:sldId id="358" r:id="rId34"/>
    <p:sldId id="359" r:id="rId35"/>
    <p:sldId id="361" r:id="rId36"/>
    <p:sldId id="362" r:id="rId37"/>
    <p:sldId id="363" r:id="rId38"/>
    <p:sldId id="364" r:id="rId39"/>
    <p:sldId id="392" r:id="rId40"/>
    <p:sldId id="393" r:id="rId41"/>
    <p:sldId id="366" r:id="rId42"/>
    <p:sldId id="367" r:id="rId43"/>
    <p:sldId id="368" r:id="rId44"/>
    <p:sldId id="369" r:id="rId45"/>
    <p:sldId id="370" r:id="rId46"/>
    <p:sldId id="371" r:id="rId47"/>
    <p:sldId id="372" r:id="rId48"/>
    <p:sldId id="373" r:id="rId49"/>
    <p:sldId id="374" r:id="rId50"/>
    <p:sldId id="377" r:id="rId51"/>
    <p:sldId id="378" r:id="rId52"/>
    <p:sldId id="395" r:id="rId53"/>
    <p:sldId id="396" r:id="rId54"/>
    <p:sldId id="379" r:id="rId55"/>
    <p:sldId id="380" r:id="rId56"/>
    <p:sldId id="381" r:id="rId57"/>
    <p:sldId id="400" r:id="rId58"/>
    <p:sldId id="399" r:id="rId59"/>
    <p:sldId id="401" r:id="rId60"/>
    <p:sldId id="397" r:id="rId61"/>
    <p:sldId id="382" r:id="rId62"/>
    <p:sldId id="383" r:id="rId63"/>
    <p:sldId id="384" r:id="rId64"/>
    <p:sldId id="385" r:id="rId65"/>
    <p:sldId id="386" r:id="rId66"/>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DD4"/>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31" autoAdjust="0"/>
    <p:restoredTop sz="86421" autoAdjust="0"/>
  </p:normalViewPr>
  <p:slideViewPr>
    <p:cSldViewPr>
      <p:cViewPr varScale="1">
        <p:scale>
          <a:sx n="96" d="100"/>
          <a:sy n="96" d="100"/>
        </p:scale>
        <p:origin x="96" y="498"/>
      </p:cViewPr>
      <p:guideLst>
        <p:guide orient="horz" pos="2160"/>
        <p:guide pos="2880"/>
      </p:guideLst>
    </p:cSldViewPr>
  </p:slideViewPr>
  <p:outlineViewPr>
    <p:cViewPr>
      <p:scale>
        <a:sx n="33" d="100"/>
        <a:sy n="33" d="100"/>
      </p:scale>
      <p:origin x="0" y="-46800"/>
    </p:cViewPr>
  </p:outlineViewPr>
  <p:notesTextViewPr>
    <p:cViewPr>
      <p:scale>
        <a:sx n="100" d="100"/>
        <a:sy n="100" d="100"/>
      </p:scale>
      <p:origin x="0" y="0"/>
    </p:cViewPr>
  </p:notesTextViewPr>
  <p:sorterViewPr>
    <p:cViewPr>
      <p:scale>
        <a:sx n="66" d="100"/>
        <a:sy n="66" d="100"/>
      </p:scale>
      <p:origin x="0" y="-980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DE7A870C-EC54-4148-901E-A516377A0CF8}" type="slidenum">
              <a:rPr lang="en-US"/>
              <a:pPr>
                <a:defRPr/>
              </a:pPr>
              <a:t>‹#›</a:t>
            </a:fld>
            <a:endParaRPr lang="en-US" dirty="0"/>
          </a:p>
        </p:txBody>
      </p:sp>
    </p:spTree>
    <p:extLst>
      <p:ext uri="{BB962C8B-B14F-4D97-AF65-F5344CB8AC3E}">
        <p14:creationId xmlns:p14="http://schemas.microsoft.com/office/powerpoint/2010/main" val="363530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00C9DF17-3590-4592-BD36-41A88398513D}" type="slidenum">
              <a:rPr lang="en-US"/>
              <a:pPr>
                <a:defRPr/>
              </a:pPr>
              <a:t>‹#›</a:t>
            </a:fld>
            <a:endParaRPr lang="en-US" dirty="0"/>
          </a:p>
        </p:txBody>
      </p:sp>
    </p:spTree>
    <p:extLst>
      <p:ext uri="{BB962C8B-B14F-4D97-AF65-F5344CB8AC3E}">
        <p14:creationId xmlns:p14="http://schemas.microsoft.com/office/powerpoint/2010/main" val="32200066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kern="1200" dirty="0" smtClean="0">
              <a:solidFill>
                <a:schemeClr val="tx2"/>
              </a:solidFill>
              <a:effectLst>
                <a:outerShdw blurRad="38100" dist="38100" dir="2700000" algn="tl">
                  <a:srgbClr val="FFFFFF"/>
                </a:outerShdw>
              </a:effectLst>
              <a:latin typeface="Arial Rounded MT Bold" pitchFamily="34" charset="0"/>
              <a:ea typeface="+mn-ea"/>
              <a:cs typeface="+mn-cs"/>
            </a:endParaRPr>
          </a:p>
        </p:txBody>
      </p:sp>
      <p:sp>
        <p:nvSpPr>
          <p:cNvPr id="59396" name="Slide Number Placeholder 3"/>
          <p:cNvSpPr>
            <a:spLocks noGrp="1"/>
          </p:cNvSpPr>
          <p:nvPr>
            <p:ph type="sldNum" sz="quarter" idx="5"/>
          </p:nvPr>
        </p:nvSpPr>
        <p:spPr>
          <a:noFill/>
        </p:spPr>
        <p:txBody>
          <a:bodyPr/>
          <a:lstStyle/>
          <a:p>
            <a:fld id="{86EC327F-7E80-4D08-B8B0-0F574A3B94BC}" type="slidenum">
              <a:rPr lang="en-US" smtClean="0">
                <a:solidFill>
                  <a:prstClr val="black"/>
                </a:solidFill>
              </a:rPr>
              <a:pPr/>
              <a:t>1</a:t>
            </a:fld>
            <a:endParaRPr lang="en-US" dirty="0" smtClean="0">
              <a:solidFill>
                <a:prstClr val="black"/>
              </a:solidFill>
            </a:endParaRPr>
          </a:p>
        </p:txBody>
      </p:sp>
    </p:spTree>
    <p:extLst>
      <p:ext uri="{BB962C8B-B14F-4D97-AF65-F5344CB8AC3E}">
        <p14:creationId xmlns:p14="http://schemas.microsoft.com/office/powerpoint/2010/main" val="186075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0C9DF17-3590-4592-BD36-41A88398513D}" type="slidenum">
              <a:rPr lang="en-US" smtClean="0"/>
              <a:pPr>
                <a:defRPr/>
              </a:pPr>
              <a:t>2</a:t>
            </a:fld>
            <a:endParaRPr lang="en-US" dirty="0"/>
          </a:p>
        </p:txBody>
      </p:sp>
    </p:spTree>
    <p:extLst>
      <p:ext uri="{BB962C8B-B14F-4D97-AF65-F5344CB8AC3E}">
        <p14:creationId xmlns:p14="http://schemas.microsoft.com/office/powerpoint/2010/main" val="1754360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48D802E-F52E-461F-BFF5-6AE598ABF8D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800A86-DA4D-4B0A-B487-55E3CE2ABAC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315A71-C977-48CA-A0E0-4ECEA699ED9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Eighth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2B9CBC40-343B-4593-A28E-D189663EB65D}"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2016</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00801"/>
            <a:ext cx="2590800" cy="457200"/>
          </a:xfrm>
        </p:spPr>
        <p:txBody>
          <a:bodyPr/>
          <a:lstStyle>
            <a:lvl1pPr algn="l">
              <a:buFontTx/>
              <a:buNone/>
              <a:defRPr sz="1200">
                <a:latin typeface="+mn-lt"/>
              </a:defRPr>
            </a:lvl1pPr>
          </a:lstStyle>
          <a:p>
            <a:pPr>
              <a:defRPr/>
            </a:pPr>
            <a:r>
              <a:rPr lang="en-US" dirty="0" smtClean="0"/>
              <a:t>Information Technology Project Management, Eighth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3DF7F6D6-12E9-47E2-83FA-0573725E0372}"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2B92D0EA-3F60-41BB-A405-33AD93B7A0F0}"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4895E56F-A642-430C-8B4E-604B1153BE2F}"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5DD4C274-ECC5-4587-B039-995E9197571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C3AD251C-A5FF-4790-8F87-2AC1A4C8DD5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A15544C6-0C87-4E87-B9C7-4DBC5EE35F3B}"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70B16657-024C-459D-BB4E-2F85DCC6454F}"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57F888-E501-48F3-9F3B-E94CAD1CF6E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Information Technology Project Management, Eighth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E8C610D3-5023-4794-8B07-EA09037D64F8}"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EBD04E9-CF8F-4ADC-8517-7D8F785A50F6}"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A45D508-2AAC-4C9A-B537-CDE351A8C1D4}"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8BC4DAC-D3A4-423A-93B6-4513E822D50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1BE031C-0932-42DE-9740-24C917046CB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C1ACE5F-0C5F-4F29-8F8B-F5D8D5BAD62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F9AB6D4-536C-4F2D-8487-80BC37C22B8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E833E64-A5E0-46D0-93B8-B3AA3BEE397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1FBBD74-B68B-41FB-B818-EE107B10752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9C8ED8-FECA-44D6-8546-AFBFD79A34B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6AF3C8D7-9A0C-4C76-87AE-298E7615D6C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Eighth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6AF3C8D7-9A0C-4C76-87AE-298E7615D6C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457200"/>
            <a:ext cx="9144000" cy="2166109"/>
          </a:xfrm>
        </p:spPr>
        <p:txBody>
          <a:bodyPr>
            <a:noAutofit/>
          </a:bodyPr>
          <a:lstStyle/>
          <a:p>
            <a:pPr fontAlgn="auto">
              <a:spcAft>
                <a:spcPts val="0"/>
              </a:spcAft>
              <a:defRPr/>
            </a:pPr>
            <a:r>
              <a:rPr dirty="0">
                <a:effectLst>
                  <a:outerShdw blurRad="38100" dist="38100" dir="2700000" algn="tl">
                    <a:srgbClr val="FFFFFF"/>
                  </a:outerShdw>
                </a:effectLst>
                <a:latin typeface="Arial Rounded MT Bold" pitchFamily="34" charset="0"/>
              </a:rPr>
              <a:t>Chapter </a:t>
            </a:r>
            <a:r>
              <a:rPr lang="en-US" dirty="0" smtClean="0">
                <a:effectLst>
                  <a:outerShdw blurRad="38100" dist="38100" dir="2700000" algn="tl">
                    <a:srgbClr val="FFFFFF"/>
                  </a:outerShdw>
                </a:effectLst>
                <a:latin typeface="Arial Rounded MT Bold" pitchFamily="34" charset="0"/>
              </a:rPr>
              <a:t>9</a:t>
            </a:r>
            <a:r>
              <a:rPr dirty="0" smtClean="0">
                <a:effectLst>
                  <a:outerShdw blurRad="38100" dist="38100" dir="2700000" algn="tl">
                    <a:srgbClr val="FFFFFF"/>
                  </a:outerShdw>
                </a:effectLst>
                <a:latin typeface="Arial Rounded MT Bold" pitchFamily="34" charset="0"/>
              </a:rPr>
              <a:t>:</a:t>
            </a:r>
            <a:r>
              <a:rPr dirty="0">
                <a:effectLst>
                  <a:outerShdw blurRad="38100" dist="38100" dir="2700000" algn="tl">
                    <a:srgbClr val="FFFFFF"/>
                  </a:outerShdw>
                </a:effectLst>
                <a:latin typeface="Arial Rounded MT Bold" pitchFamily="34" charset="0"/>
              </a:rPr>
              <a:t/>
            </a:r>
            <a:br>
              <a:rPr dirty="0">
                <a:effectLst>
                  <a:outerShdw blurRad="38100" dist="38100" dir="2700000" algn="tl">
                    <a:srgbClr val="FFFFFF"/>
                  </a:outerShdw>
                </a:effectLst>
                <a:latin typeface="Arial Rounded MT Bold" pitchFamily="34" charset="0"/>
              </a:rPr>
            </a:br>
            <a:r>
              <a:rPr lang="en-US" sz="4400" dirty="0">
                <a:effectLst>
                  <a:outerShdw blurRad="38100" dist="38100" dir="2700000" algn="tl">
                    <a:srgbClr val="FFFFFF"/>
                  </a:outerShdw>
                </a:effectLst>
                <a:latin typeface="Arial Rounded MT Bold" pitchFamily="34" charset="0"/>
              </a:rPr>
              <a:t>Project </a:t>
            </a:r>
            <a:r>
              <a:rPr lang="en-US" sz="4400" dirty="0" smtClean="0">
                <a:effectLst>
                  <a:outerShdw blurRad="38100" dist="38100" dir="2700000" algn="tl">
                    <a:srgbClr val="FFFFFF"/>
                  </a:outerShdw>
                </a:effectLst>
                <a:latin typeface="Arial Rounded MT Bold" pitchFamily="34" charset="0"/>
              </a:rPr>
              <a:t>Human</a:t>
            </a:r>
            <a:r>
              <a:rPr lang="en-US" sz="4400" baseline="0" dirty="0" smtClean="0">
                <a:effectLst>
                  <a:outerShdw blurRad="38100" dist="38100" dir="2700000" algn="tl">
                    <a:srgbClr val="FFFFFF"/>
                  </a:outerShdw>
                </a:effectLst>
                <a:latin typeface="Arial Rounded MT Bold" pitchFamily="34" charset="0"/>
              </a:rPr>
              <a:t> </a:t>
            </a:r>
            <a:r>
              <a:rPr lang="en-US" sz="4400" dirty="0" smtClean="0">
                <a:effectLst>
                  <a:outerShdw blurRad="38100" dist="38100" dir="2700000" algn="tl">
                    <a:srgbClr val="FFFFFF"/>
                  </a:outerShdw>
                </a:effectLst>
                <a:latin typeface="Arial Rounded MT Bold" pitchFamily="34" charset="0"/>
              </a:rPr>
              <a:t>Resource </a:t>
            </a:r>
            <a:r>
              <a:rPr lang="en-US" sz="4400" dirty="0">
                <a:effectLst>
                  <a:outerShdw blurRad="38100" dist="38100" dir="2700000" algn="tl">
                    <a:srgbClr val="FFFFFF"/>
                  </a:outerShdw>
                </a:effectLst>
                <a:latin typeface="Arial Rounded MT Bold" pitchFamily="34" charset="0"/>
              </a:rPr>
              <a:t>Management</a:t>
            </a:r>
            <a:endParaRPr dirty="0">
              <a:effectLst>
                <a:outerShdw blurRad="38100" dist="38100" dir="2700000" algn="tl">
                  <a:srgbClr val="FFFFFF"/>
                </a:outerShdw>
              </a:effectLst>
              <a:latin typeface="Arial Rounded MT Bold" pitchFamily="34" charset="0"/>
            </a:endParaRPr>
          </a:p>
        </p:txBody>
      </p:sp>
      <p:sp>
        <p:nvSpPr>
          <p:cNvPr id="2" name="Subtitle 1"/>
          <p:cNvSpPr>
            <a:spLocks noGrp="1"/>
          </p:cNvSpPr>
          <p:nvPr>
            <p:ph type="subTitle" idx="1"/>
          </p:nvPr>
        </p:nvSpPr>
        <p:spPr>
          <a:xfrm>
            <a:off x="208000" y="3657600"/>
            <a:ext cx="5659400" cy="1199704"/>
          </a:xfrm>
        </p:spPr>
        <p:txBody>
          <a:bodyPr/>
          <a:lstStyle/>
          <a:p>
            <a:pPr>
              <a:defRPr/>
            </a:pPr>
            <a:r>
              <a:rPr lang="en-US" sz="2800" b="1" dirty="0">
                <a:effectLst>
                  <a:outerShdw blurRad="38100" dist="38100" dir="2700000" algn="tl">
                    <a:srgbClr val="FFFFFF"/>
                  </a:outerShdw>
                </a:effectLst>
                <a:latin typeface="Arial Rounded MT Bold" pitchFamily="34" charset="0"/>
              </a:rPr>
              <a:t>Information Technology Project Management, Eighth Edition</a:t>
            </a:r>
          </a:p>
        </p:txBody>
      </p:sp>
      <p:sp>
        <p:nvSpPr>
          <p:cNvPr id="6" name="TextBox 5"/>
          <p:cNvSpPr txBox="1"/>
          <p:nvPr/>
        </p:nvSpPr>
        <p:spPr>
          <a:xfrm>
            <a:off x="304800" y="5791200"/>
            <a:ext cx="5389600" cy="430887"/>
          </a:xfrm>
          <a:prstGeom prst="rect">
            <a:avLst/>
          </a:prstGeom>
          <a:noFill/>
        </p:spPr>
        <p:txBody>
          <a:bodyPr wrap="square" rtlCol="0">
            <a:spAutoFit/>
          </a:bodyPr>
          <a:lstStyle/>
          <a:p>
            <a:r>
              <a:rPr lang="en-US" dirty="0" smtClean="0">
                <a:solidFill>
                  <a:prstClr val="black"/>
                </a:solidFill>
              </a:rPr>
              <a:t>Note: See the text itself for full citations.</a:t>
            </a:r>
            <a:endParaRPr lang="en-US" dirty="0">
              <a:solidFill>
                <a:prstClr val="black"/>
              </a:solidFill>
            </a:endParaRPr>
          </a:p>
        </p:txBody>
      </p:sp>
      <p:pic>
        <p:nvPicPr>
          <p:cNvPr id="8" name="Picture 7" descr="The cover of Information Technology Project Management, Eighth Edition by Kathy Schwalbe. The cover features four individuals looking away from the camera and onto a complex m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928109"/>
            <a:ext cx="2646400" cy="3277621"/>
          </a:xfrm>
          <a:prstGeom prst="rect">
            <a:avLst/>
          </a:prstGeom>
        </p:spPr>
      </p:pic>
    </p:spTree>
    <p:extLst>
      <p:ext uri="{BB962C8B-B14F-4D97-AF65-F5344CB8AC3E}">
        <p14:creationId xmlns:p14="http://schemas.microsoft.com/office/powerpoint/2010/main" val="268480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8229600" cy="1143000"/>
          </a:xfrm>
        </p:spPr>
        <p:txBody>
          <a:bodyPr>
            <a:normAutofit fontScale="90000"/>
          </a:bodyPr>
          <a:lstStyle/>
          <a:p>
            <a:r>
              <a:rPr lang="en-US" dirty="0" smtClean="0"/>
              <a:t>Figure 9-1. Project Human Resource Management Summary</a:t>
            </a:r>
          </a:p>
        </p:txBody>
      </p:sp>
      <p:pic>
        <p:nvPicPr>
          <p:cNvPr id="2" name="Picture 1" descr="A diagram with steps, each header/ step is followed by an arrow pointing right. The top header is: Planning (bold). Process: Plan human resource management (bold). Output: Human resource plan. An arrow. Second header: Executing (bold). Process: Acquire project team (bold). Outputs: Project staff assignments, resource calendars, project management plan updates. Process: Develop project team (bold). Output: Team performance assessments, enterprise environmental factor updates. An arrow. Third header: Monitoring and Controlling (bold). Process: Manage project team (bold). Outputs: Change requests, project management plan updates, project documents updates, enterprise environmental factors updates, and organizational process assets updates. An arrow. Final header is an arrow with Project Start on the left, and Project Finish on the r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35668"/>
            <a:ext cx="7924800" cy="4827532"/>
          </a:xfrm>
          <a:prstGeom prst="rect">
            <a:avLst/>
          </a:prstGeom>
        </p:spPr>
      </p:pic>
      <p:sp>
        <p:nvSpPr>
          <p:cNvPr id="19459"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1"/>
          </p:nvPr>
        </p:nvSpPr>
        <p:spPr/>
        <p:txBody>
          <a:bodyPr/>
          <a:lstStyle/>
          <a:p>
            <a:pPr>
              <a:defRPr/>
            </a:pPr>
            <a:fld id="{FFBE7F09-45DB-4DF8-BAE6-8B96A7FA4275}"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1143000"/>
          </a:xfrm>
        </p:spPr>
        <p:txBody>
          <a:bodyPr/>
          <a:lstStyle/>
          <a:p>
            <a:r>
              <a:rPr lang="en-US" dirty="0" smtClean="0"/>
              <a:t>Keys to Managing People</a:t>
            </a:r>
          </a:p>
        </p:txBody>
      </p:sp>
      <p:sp>
        <p:nvSpPr>
          <p:cNvPr id="20483" name="Rectangle 3"/>
          <p:cNvSpPr>
            <a:spLocks noGrp="1" noChangeArrowheads="1"/>
          </p:cNvSpPr>
          <p:nvPr>
            <p:ph idx="1"/>
          </p:nvPr>
        </p:nvSpPr>
        <p:spPr/>
        <p:txBody>
          <a:bodyPr/>
          <a:lstStyle/>
          <a:p>
            <a:r>
              <a:rPr lang="en-US" dirty="0" smtClean="0"/>
              <a:t>Psychologists and management theorists have devoted much research and thought to the field of managing people at work</a:t>
            </a:r>
          </a:p>
          <a:p>
            <a:r>
              <a:rPr lang="en-US" dirty="0" smtClean="0"/>
              <a:t>Important areas related to project management include</a:t>
            </a:r>
          </a:p>
          <a:p>
            <a:pPr lvl="1"/>
            <a:r>
              <a:rPr lang="en-US" dirty="0" smtClean="0"/>
              <a:t>motivation theories</a:t>
            </a:r>
          </a:p>
          <a:p>
            <a:pPr lvl="1"/>
            <a:r>
              <a:rPr lang="en-US" dirty="0" smtClean="0"/>
              <a:t>influence and power</a:t>
            </a:r>
          </a:p>
          <a:p>
            <a:pPr lvl="1"/>
            <a:r>
              <a:rPr lang="en-US" dirty="0" smtClean="0"/>
              <a:t>Effectiveness</a:t>
            </a:r>
          </a:p>
          <a:p>
            <a:pPr lvl="1"/>
            <a:r>
              <a:rPr lang="en-US" dirty="0" smtClean="0"/>
              <a:t>Emotional intelligence</a:t>
            </a:r>
          </a:p>
          <a:p>
            <a:pPr lvl="1"/>
            <a:r>
              <a:rPr lang="en-US" dirty="0" smtClean="0"/>
              <a:t>Leadership</a:t>
            </a:r>
          </a:p>
        </p:txBody>
      </p:sp>
      <p:sp>
        <p:nvSpPr>
          <p:cNvPr id="2048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666F5EE5-EB00-4D42-A72F-97C3668C95D2}"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229600" cy="1143000"/>
          </a:xfrm>
        </p:spPr>
        <p:txBody>
          <a:bodyPr>
            <a:normAutofit fontScale="90000"/>
          </a:bodyPr>
          <a:lstStyle/>
          <a:p>
            <a:r>
              <a:rPr lang="en-US" dirty="0" smtClean="0"/>
              <a:t>Intrinsic and Extrinsic Motivation</a:t>
            </a:r>
          </a:p>
        </p:txBody>
      </p:sp>
      <p:sp>
        <p:nvSpPr>
          <p:cNvPr id="21507" name="Rectangle 3"/>
          <p:cNvSpPr>
            <a:spLocks noGrp="1" noChangeArrowheads="1"/>
          </p:cNvSpPr>
          <p:nvPr>
            <p:ph idx="1"/>
          </p:nvPr>
        </p:nvSpPr>
        <p:spPr/>
        <p:txBody>
          <a:bodyPr/>
          <a:lstStyle/>
          <a:p>
            <a:pPr>
              <a:lnSpc>
                <a:spcPct val="90000"/>
              </a:lnSpc>
            </a:pPr>
            <a:r>
              <a:rPr lang="en-US" b="1" dirty="0" smtClean="0"/>
              <a:t>Intrinsic motivation</a:t>
            </a:r>
            <a:r>
              <a:rPr lang="en-US" dirty="0" smtClean="0"/>
              <a:t> causes people to participate in an activity for their own enjoyment</a:t>
            </a:r>
          </a:p>
          <a:p>
            <a:pPr>
              <a:lnSpc>
                <a:spcPct val="90000"/>
              </a:lnSpc>
            </a:pPr>
            <a:r>
              <a:rPr lang="en-US" b="1" dirty="0" smtClean="0"/>
              <a:t>Extrinsic motivation</a:t>
            </a:r>
            <a:r>
              <a:rPr lang="en-US" dirty="0" smtClean="0"/>
              <a:t> causes people to do something for a reward or to avoid a penalty</a:t>
            </a:r>
          </a:p>
          <a:p>
            <a:pPr>
              <a:lnSpc>
                <a:spcPct val="90000"/>
              </a:lnSpc>
            </a:pPr>
            <a:r>
              <a:rPr lang="en-US" dirty="0" smtClean="0"/>
              <a:t>For example, some children take piano lessons for intrinsic motivation (they enjoy it) while others take them for extrinsic motivation (to get a reward or avoid punishment)</a:t>
            </a:r>
          </a:p>
        </p:txBody>
      </p:sp>
      <p:sp>
        <p:nvSpPr>
          <p:cNvPr id="2150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383C6201-79D3-4073-9E7D-1052C1BF49D2}"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76200"/>
            <a:ext cx="8229600" cy="1143000"/>
          </a:xfrm>
        </p:spPr>
        <p:txBody>
          <a:bodyPr/>
          <a:lstStyle/>
          <a:p>
            <a:r>
              <a:rPr lang="en-US" dirty="0" smtClean="0"/>
              <a:t>Maslow’s Hierarchy of Needs</a:t>
            </a:r>
          </a:p>
        </p:txBody>
      </p:sp>
      <p:sp>
        <p:nvSpPr>
          <p:cNvPr id="22531" name="Rectangle 3"/>
          <p:cNvSpPr>
            <a:spLocks noGrp="1" noChangeArrowheads="1"/>
          </p:cNvSpPr>
          <p:nvPr>
            <p:ph idx="1"/>
          </p:nvPr>
        </p:nvSpPr>
        <p:spPr>
          <a:xfrm>
            <a:off x="457200" y="1481138"/>
            <a:ext cx="8229600" cy="3319462"/>
          </a:xfrm>
        </p:spPr>
        <p:txBody>
          <a:bodyPr/>
          <a:lstStyle/>
          <a:p>
            <a:r>
              <a:rPr lang="en-US" dirty="0" smtClean="0"/>
              <a:t>Abraham Maslow argued that humans possess unique qualities that enable them to make independent choices, thus giving them control of their destiny</a:t>
            </a:r>
          </a:p>
          <a:p>
            <a:r>
              <a:rPr lang="en-US" dirty="0" smtClean="0"/>
              <a:t>Maslow developed a </a:t>
            </a:r>
            <a:r>
              <a:rPr lang="en-US" b="1" dirty="0" smtClean="0"/>
              <a:t>hierarchy of needs</a:t>
            </a:r>
            <a:r>
              <a:rPr lang="en-US" dirty="0" smtClean="0"/>
              <a:t> which states that people’s behaviors are guided or motivated by a sequence of needs </a:t>
            </a:r>
          </a:p>
        </p:txBody>
      </p:sp>
      <p:sp>
        <p:nvSpPr>
          <p:cNvPr id="2253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75EE2F08-144A-43F9-A6AF-BB21360DC160}"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8229600" cy="1143000"/>
          </a:xfrm>
        </p:spPr>
        <p:txBody>
          <a:bodyPr>
            <a:normAutofit fontScale="90000"/>
          </a:bodyPr>
          <a:lstStyle/>
          <a:p>
            <a:r>
              <a:rPr lang="en-US" dirty="0" smtClean="0"/>
              <a:t>Figure 9-2. Maslow’s Hierarchy of Needs</a:t>
            </a:r>
          </a:p>
        </p:txBody>
      </p:sp>
      <p:pic>
        <p:nvPicPr>
          <p:cNvPr id="2" name="Picture 1" descr="A pyramid-shaped diagram. There are five levels that make up this pyramid from bottom to top: 1. Physiological; 2. Safety; 3. Social; 4. Esteem; and 5. Self-Actualization. To the right of the pyramid is an up-pointing arrow. Below the arrow is the caption: low. Above the arrow is the caption: high. Below the pyramid is the caption: A satisfied need is no longer a motivator. Each level has a line and caption. 1. Physiological, caption: Food, water, etc. 2. Safety, caption: Physical safety, economic security. 3. Social, caption: Acceptance, love, affection, association with a team/group. 4. Esteem, caption: Recognition, prestige, status. 5. Self-Actualization caption: Challenging projects, opportunities for innovation and creativ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0"/>
            <a:ext cx="8943090" cy="4495394"/>
          </a:xfrm>
          <a:prstGeom prst="rect">
            <a:avLst/>
          </a:prstGeom>
        </p:spPr>
      </p:pic>
      <p:sp>
        <p:nvSpPr>
          <p:cNvPr id="23556"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buFontTx/>
              <a:buNone/>
              <a:defRPr/>
            </a:pPr>
            <a:fld id="{A576F6B9-2A38-4B35-991A-1246B6BDDC22}" type="slidenum">
              <a:rPr lang="en-US" smtClean="0"/>
              <a:pPr>
                <a:buFontTx/>
                <a:buNone/>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8229600" cy="1143000"/>
          </a:xfrm>
        </p:spPr>
        <p:txBody>
          <a:bodyPr>
            <a:normAutofit fontScale="90000"/>
          </a:bodyPr>
          <a:lstStyle/>
          <a:p>
            <a:r>
              <a:rPr lang="en-US" dirty="0" smtClean="0"/>
              <a:t>Herzberg’s Motivational and Hygiene Factors</a:t>
            </a:r>
          </a:p>
        </p:txBody>
      </p:sp>
      <p:sp>
        <p:nvSpPr>
          <p:cNvPr id="24579" name="Rectangle 3"/>
          <p:cNvSpPr>
            <a:spLocks noGrp="1" noChangeArrowheads="1"/>
          </p:cNvSpPr>
          <p:nvPr>
            <p:ph idx="1"/>
          </p:nvPr>
        </p:nvSpPr>
        <p:spPr>
          <a:xfrm>
            <a:off x="457200" y="1481138"/>
            <a:ext cx="8229600" cy="3624262"/>
          </a:xfrm>
        </p:spPr>
        <p:txBody>
          <a:bodyPr/>
          <a:lstStyle/>
          <a:p>
            <a:pPr>
              <a:lnSpc>
                <a:spcPct val="90000"/>
              </a:lnSpc>
            </a:pPr>
            <a:r>
              <a:rPr lang="en-US" dirty="0" smtClean="0"/>
              <a:t>Frederick Herzberg wrote several famous books and articles about worker motivation.  He distinguished between</a:t>
            </a:r>
          </a:p>
          <a:p>
            <a:pPr lvl="1">
              <a:lnSpc>
                <a:spcPct val="90000"/>
              </a:lnSpc>
            </a:pPr>
            <a:r>
              <a:rPr lang="en-US" dirty="0" smtClean="0"/>
              <a:t>motivational factors: achievement, recognition, the work itself, responsibility, advancement, and growth, which produce job satisfaction</a:t>
            </a:r>
          </a:p>
          <a:p>
            <a:pPr lvl="1">
              <a:lnSpc>
                <a:spcPct val="90000"/>
              </a:lnSpc>
            </a:pPr>
            <a:r>
              <a:rPr lang="en-US" dirty="0" smtClean="0"/>
              <a:t>hygiene factors: cause dissatisfaction if not present, but do not motivate workers to do more.  Examples include larger salaries, more supervision, and a more attractive work environment</a:t>
            </a:r>
          </a:p>
        </p:txBody>
      </p:sp>
      <p:sp>
        <p:nvSpPr>
          <p:cNvPr id="2458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0844656F-2A39-49A9-BA46-4E2DA0297182}"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dirty="0" smtClean="0"/>
              <a:t>Table 9-1: Examples of Herzberg’s Hygiene Factors and Motivators</a:t>
            </a:r>
          </a:p>
        </p:txBody>
      </p:sp>
      <p:graphicFrame>
        <p:nvGraphicFramePr>
          <p:cNvPr id="2" name="Table 1" descr="A table with two columns and seven rows. The headers are hygiene factors and motivators."/>
          <p:cNvGraphicFramePr>
            <a:graphicFrameLocks noGrp="1"/>
          </p:cNvGraphicFramePr>
          <p:nvPr>
            <p:extLst>
              <p:ext uri="{D42A27DB-BD31-4B8C-83A1-F6EECF244321}">
                <p14:modId xmlns:p14="http://schemas.microsoft.com/office/powerpoint/2010/main" val="223111480"/>
              </p:ext>
            </p:extLst>
          </p:nvPr>
        </p:nvGraphicFramePr>
        <p:xfrm>
          <a:off x="990600" y="2286000"/>
          <a:ext cx="7086600" cy="2461897"/>
        </p:xfrm>
        <a:graphic>
          <a:graphicData uri="http://schemas.openxmlformats.org/drawingml/2006/table">
            <a:tbl>
              <a:tblPr firstRow="1" firstCol="1" bandRow="1"/>
              <a:tblGrid>
                <a:gridCol w="3543300"/>
                <a:gridCol w="3543300"/>
              </a:tblGrid>
              <a:tr h="152400">
                <a:tc>
                  <a:txBody>
                    <a:bodyPr/>
                    <a:lstStyle/>
                    <a:p>
                      <a:pPr marL="0" marR="0">
                        <a:lnSpc>
                          <a:spcPct val="115000"/>
                        </a:lnSpc>
                        <a:spcBef>
                          <a:spcPts val="0"/>
                        </a:spcBef>
                        <a:spcAft>
                          <a:spcPts val="0"/>
                        </a:spcAft>
                      </a:pPr>
                      <a:r>
                        <a:rPr lang="en-US" sz="1600" b="1" dirty="0">
                          <a:effectLst/>
                          <a:latin typeface="Calibri"/>
                          <a:ea typeface="Calibri"/>
                          <a:cs typeface="Times New Roman"/>
                        </a:rPr>
                        <a:t>HYGIENE FACTORS</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effectLst/>
                          <a:latin typeface="Calibri"/>
                          <a:ea typeface="Calibri"/>
                          <a:cs typeface="Times New Roman"/>
                        </a:rPr>
                        <a:t>MOTIVATORS</a:t>
                      </a:r>
                      <a:endParaRPr lang="en-US"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449">
                <a:tc>
                  <a:txBody>
                    <a:bodyPr/>
                    <a:lstStyle/>
                    <a:p>
                      <a:pPr marL="0" marR="0">
                        <a:lnSpc>
                          <a:spcPct val="115000"/>
                        </a:lnSpc>
                        <a:spcBef>
                          <a:spcPts val="0"/>
                        </a:spcBef>
                        <a:spcAft>
                          <a:spcPts val="0"/>
                        </a:spcAft>
                      </a:pPr>
                      <a:r>
                        <a:rPr lang="en-US" sz="1600" dirty="0">
                          <a:effectLst/>
                          <a:latin typeface="Baskerville Old Face"/>
                          <a:ea typeface="Calibri"/>
                          <a:cs typeface="Times New Roman"/>
                        </a:rPr>
                        <a:t>Larger salaries</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Baskerville Old Face"/>
                          <a:ea typeface="Calibri"/>
                          <a:cs typeface="Times New Roman"/>
                        </a:rPr>
                        <a:t>Achievement</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528">
                <a:tc>
                  <a:txBody>
                    <a:bodyPr/>
                    <a:lstStyle/>
                    <a:p>
                      <a:pPr marL="0" marR="0">
                        <a:lnSpc>
                          <a:spcPct val="115000"/>
                        </a:lnSpc>
                        <a:spcBef>
                          <a:spcPts val="0"/>
                        </a:spcBef>
                        <a:spcAft>
                          <a:spcPts val="0"/>
                        </a:spcAft>
                      </a:pPr>
                      <a:r>
                        <a:rPr lang="en-US" sz="1600">
                          <a:effectLst/>
                          <a:latin typeface="Baskerville Old Face"/>
                          <a:ea typeface="Calibri"/>
                          <a:cs typeface="Times New Roman"/>
                        </a:rPr>
                        <a:t>More supervision</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Baskerville Old Face"/>
                          <a:ea typeface="Calibri"/>
                          <a:cs typeface="Times New Roman"/>
                        </a:rPr>
                        <a:t>Recognition</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606">
                <a:tc>
                  <a:txBody>
                    <a:bodyPr/>
                    <a:lstStyle/>
                    <a:p>
                      <a:pPr marL="0" marR="0">
                        <a:lnSpc>
                          <a:spcPct val="115000"/>
                        </a:lnSpc>
                        <a:spcBef>
                          <a:spcPts val="0"/>
                        </a:spcBef>
                        <a:spcAft>
                          <a:spcPts val="0"/>
                        </a:spcAft>
                      </a:pPr>
                      <a:r>
                        <a:rPr lang="en-US" sz="1600">
                          <a:effectLst/>
                          <a:latin typeface="Baskerville Old Face"/>
                          <a:ea typeface="Calibri"/>
                          <a:cs typeface="Times New Roman"/>
                        </a:rPr>
                        <a:t>More attractive work environment</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Baskerville Old Face"/>
                          <a:ea typeface="Calibri"/>
                          <a:cs typeface="Times New Roman"/>
                        </a:rPr>
                        <a:t>Work itself</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606">
                <a:tc>
                  <a:txBody>
                    <a:bodyPr/>
                    <a:lstStyle/>
                    <a:p>
                      <a:pPr marL="0" marR="0">
                        <a:lnSpc>
                          <a:spcPct val="115000"/>
                        </a:lnSpc>
                        <a:spcBef>
                          <a:spcPts val="0"/>
                        </a:spcBef>
                        <a:spcAft>
                          <a:spcPts val="0"/>
                        </a:spcAft>
                      </a:pPr>
                      <a:r>
                        <a:rPr lang="en-US" sz="1600">
                          <a:effectLst/>
                          <a:latin typeface="Baskerville Old Face"/>
                          <a:ea typeface="Calibri"/>
                          <a:cs typeface="Times New Roman"/>
                        </a:rPr>
                        <a:t>Computer or other required equipment</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Baskerville Old Face"/>
                          <a:ea typeface="Calibri"/>
                          <a:cs typeface="Times New Roman"/>
                        </a:rPr>
                        <a:t>Responsibility</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646">
                <a:tc>
                  <a:txBody>
                    <a:bodyPr/>
                    <a:lstStyle/>
                    <a:p>
                      <a:pPr marL="0" marR="0">
                        <a:lnSpc>
                          <a:spcPct val="115000"/>
                        </a:lnSpc>
                        <a:spcBef>
                          <a:spcPts val="0"/>
                        </a:spcBef>
                        <a:spcAft>
                          <a:spcPts val="0"/>
                        </a:spcAft>
                      </a:pPr>
                      <a:r>
                        <a:rPr lang="en-US" sz="1600">
                          <a:effectLst/>
                          <a:latin typeface="Baskerville Old Face"/>
                          <a:ea typeface="Calibri"/>
                          <a:cs typeface="Times New Roman"/>
                        </a:rPr>
                        <a:t>Health benefits</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Baskerville Old Face"/>
                          <a:ea typeface="Calibri"/>
                          <a:cs typeface="Times New Roman"/>
                        </a:rPr>
                        <a:t>Advancement</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646">
                <a:tc>
                  <a:txBody>
                    <a:bodyPr/>
                    <a:lstStyle/>
                    <a:p>
                      <a:pPr marL="0" marR="0">
                        <a:lnSpc>
                          <a:spcPct val="115000"/>
                        </a:lnSpc>
                        <a:spcBef>
                          <a:spcPts val="0"/>
                        </a:spcBef>
                        <a:spcAft>
                          <a:spcPts val="0"/>
                        </a:spcAft>
                      </a:pPr>
                      <a:r>
                        <a:rPr lang="en-US" sz="1600">
                          <a:effectLst/>
                          <a:latin typeface="Baskerville Old Face"/>
                          <a:ea typeface="Calibri"/>
                          <a:cs typeface="Times New Roman"/>
                        </a:rPr>
                        <a:t>Training</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Baskerville Old Face"/>
                          <a:ea typeface="Calibri"/>
                          <a:cs typeface="Times New Roman"/>
                        </a:rPr>
                        <a:t>Growth</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603"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1"/>
          </p:nvPr>
        </p:nvSpPr>
        <p:spPr/>
        <p:txBody>
          <a:bodyPr/>
          <a:lstStyle/>
          <a:p>
            <a:pPr>
              <a:defRPr/>
            </a:pPr>
            <a:fld id="{9B93244F-2A36-4C7D-9DF8-0254DFB6AC48}"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smtClean="0"/>
              <a:t>Media Snapshot</a:t>
            </a:r>
            <a:endParaRPr lang="en-US" dirty="0"/>
          </a:p>
        </p:txBody>
      </p:sp>
      <p:sp>
        <p:nvSpPr>
          <p:cNvPr id="2" name="Content Placeholder 1"/>
          <p:cNvSpPr>
            <a:spLocks noGrp="1"/>
          </p:cNvSpPr>
          <p:nvPr>
            <p:ph idx="1"/>
          </p:nvPr>
        </p:nvSpPr>
        <p:spPr>
          <a:xfrm>
            <a:off x="457200" y="1481138"/>
            <a:ext cx="8229600" cy="3929062"/>
          </a:xfrm>
        </p:spPr>
        <p:txBody>
          <a:bodyPr/>
          <a:lstStyle/>
          <a:p>
            <a:r>
              <a:rPr lang="en-US" dirty="0"/>
              <a:t>RSA Animate used its </a:t>
            </a:r>
            <a:r>
              <a:rPr lang="en-US" dirty="0" smtClean="0"/>
              <a:t>popular whiteboard </a:t>
            </a:r>
            <a:r>
              <a:rPr lang="en-US" dirty="0"/>
              <a:t>drawing technique to summarize key points from Pink’s book in a </a:t>
            </a:r>
            <a:r>
              <a:rPr lang="en-US" dirty="0" smtClean="0"/>
              <a:t>YouTube video </a:t>
            </a:r>
            <a:r>
              <a:rPr lang="en-US" dirty="0"/>
              <a:t>called “Drive: The surprising truth about what motivates </a:t>
            </a:r>
            <a:r>
              <a:rPr lang="en-US" dirty="0" smtClean="0"/>
              <a:t>us”</a:t>
            </a:r>
          </a:p>
          <a:p>
            <a:r>
              <a:rPr lang="en-US" dirty="0"/>
              <a:t>Pink </a:t>
            </a:r>
            <a:r>
              <a:rPr lang="en-US" dirty="0" smtClean="0"/>
              <a:t>suggests </a:t>
            </a:r>
            <a:r>
              <a:rPr lang="en-US" dirty="0"/>
              <a:t>that managers focus on the following </a:t>
            </a:r>
            <a:r>
              <a:rPr lang="en-US" dirty="0" smtClean="0"/>
              <a:t>three motivators:</a:t>
            </a:r>
          </a:p>
          <a:p>
            <a:pPr lvl="1"/>
            <a:r>
              <a:rPr lang="en-US" dirty="0" smtClean="0"/>
              <a:t>Autonomy</a:t>
            </a:r>
          </a:p>
          <a:p>
            <a:pPr lvl="1"/>
            <a:r>
              <a:rPr lang="en-US" dirty="0" smtClean="0"/>
              <a:t>Mastery</a:t>
            </a:r>
          </a:p>
          <a:p>
            <a:pPr lvl="1"/>
            <a:r>
              <a:rPr lang="en-US" dirty="0" smtClean="0"/>
              <a:t>Purpose</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3DF7F6D6-12E9-47E2-83FA-0573725E0372}" type="slidenum">
              <a:rPr lang="en-US" smtClean="0"/>
              <a:pPr>
                <a:defRPr/>
              </a:pPr>
              <a:t>17</a:t>
            </a:fld>
            <a:endParaRPr lang="en-US" dirty="0"/>
          </a:p>
        </p:txBody>
      </p:sp>
    </p:spTree>
    <p:extLst>
      <p:ext uri="{BB962C8B-B14F-4D97-AF65-F5344CB8AC3E}">
        <p14:creationId xmlns:p14="http://schemas.microsoft.com/office/powerpoint/2010/main" val="656669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304800"/>
            <a:ext cx="8839200" cy="762000"/>
          </a:xfrm>
        </p:spPr>
        <p:txBody>
          <a:bodyPr/>
          <a:lstStyle/>
          <a:p>
            <a:r>
              <a:rPr lang="en-US" sz="3600" dirty="0" smtClean="0"/>
              <a:t>McClelland’s Acquired-Needs Theory</a:t>
            </a:r>
          </a:p>
        </p:txBody>
      </p:sp>
      <p:sp>
        <p:nvSpPr>
          <p:cNvPr id="26627" name="Rectangle 3"/>
          <p:cNvSpPr>
            <a:spLocks noGrp="1" noChangeArrowheads="1"/>
          </p:cNvSpPr>
          <p:nvPr>
            <p:ph idx="1"/>
          </p:nvPr>
        </p:nvSpPr>
        <p:spPr>
          <a:xfrm>
            <a:off x="381000" y="1295400"/>
            <a:ext cx="8458200" cy="4572000"/>
          </a:xfrm>
        </p:spPr>
        <p:txBody>
          <a:bodyPr/>
          <a:lstStyle/>
          <a:p>
            <a:pPr>
              <a:lnSpc>
                <a:spcPct val="90000"/>
              </a:lnSpc>
            </a:pPr>
            <a:r>
              <a:rPr lang="en-US" dirty="0" smtClean="0"/>
              <a:t>Specific needs are acquired or learned over time and shaped by life experiences, including:</a:t>
            </a:r>
          </a:p>
          <a:p>
            <a:pPr lvl="1">
              <a:lnSpc>
                <a:spcPct val="90000"/>
              </a:lnSpc>
            </a:pPr>
            <a:r>
              <a:rPr lang="en-US" dirty="0" smtClean="0"/>
              <a:t>Achievement (nAch):  Achievers like challenging projects with achievable goals and lots of feedback</a:t>
            </a:r>
          </a:p>
          <a:p>
            <a:pPr lvl="1">
              <a:lnSpc>
                <a:spcPct val="90000"/>
              </a:lnSpc>
            </a:pPr>
            <a:r>
              <a:rPr lang="en-US" dirty="0" smtClean="0"/>
              <a:t>Affiliation (nAff):  People with high nAff desire harmonious relationships and need to feel accepted by others, so managers should try to create a cooperative work environment for them</a:t>
            </a:r>
          </a:p>
          <a:p>
            <a:pPr lvl="1">
              <a:lnSpc>
                <a:spcPct val="90000"/>
              </a:lnSpc>
            </a:pPr>
            <a:r>
              <a:rPr lang="en-US" dirty="0" smtClean="0"/>
              <a:t>Power: (nPow): People with a need for power desire either personal power (not good) or institutional power  (good for the organization).  Provide institutional power seekers with management opportunities</a:t>
            </a:r>
          </a:p>
        </p:txBody>
      </p:sp>
      <p:sp>
        <p:nvSpPr>
          <p:cNvPr id="2662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2681D70E-4092-4EC5-97CC-7A84B21272F5}"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46037"/>
            <a:ext cx="8458200" cy="792163"/>
          </a:xfrm>
        </p:spPr>
        <p:txBody>
          <a:bodyPr/>
          <a:lstStyle/>
          <a:p>
            <a:r>
              <a:rPr lang="en-US" dirty="0" smtClean="0"/>
              <a:t>McGregor’s Theory X and Y</a:t>
            </a:r>
          </a:p>
        </p:txBody>
      </p:sp>
      <p:sp>
        <p:nvSpPr>
          <p:cNvPr id="27651" name="Rectangle 3"/>
          <p:cNvSpPr>
            <a:spLocks noGrp="1" noChangeArrowheads="1"/>
          </p:cNvSpPr>
          <p:nvPr>
            <p:ph idx="1"/>
          </p:nvPr>
        </p:nvSpPr>
        <p:spPr>
          <a:xfrm>
            <a:off x="228600" y="914400"/>
            <a:ext cx="8458200" cy="5105400"/>
          </a:xfrm>
        </p:spPr>
        <p:txBody>
          <a:bodyPr/>
          <a:lstStyle/>
          <a:p>
            <a:pPr>
              <a:lnSpc>
                <a:spcPct val="90000"/>
              </a:lnSpc>
            </a:pPr>
            <a:r>
              <a:rPr lang="en-US" dirty="0" smtClean="0"/>
              <a:t>Douglas McGregor popularized the human relations approach to management in the 1960s</a:t>
            </a:r>
          </a:p>
          <a:p>
            <a:pPr>
              <a:lnSpc>
                <a:spcPct val="90000"/>
              </a:lnSpc>
            </a:pPr>
            <a:r>
              <a:rPr lang="en-US" dirty="0" smtClean="0"/>
              <a:t>Theory X: assumes workers dislike and avoid work, so managers must use coercion, threats and various control schemes to get workers to meet objectives</a:t>
            </a:r>
          </a:p>
          <a:p>
            <a:pPr>
              <a:lnSpc>
                <a:spcPct val="90000"/>
              </a:lnSpc>
            </a:pPr>
            <a:r>
              <a:rPr lang="en-US" dirty="0" smtClean="0"/>
              <a:t>Theory Y: assumes individuals consider work as natural as play or rest and enjoy the satisfaction of esteem and self-actualization needs</a:t>
            </a:r>
          </a:p>
          <a:p>
            <a:pPr>
              <a:lnSpc>
                <a:spcPct val="90000"/>
              </a:lnSpc>
            </a:pPr>
            <a:r>
              <a:rPr lang="en-US" dirty="0" smtClean="0"/>
              <a:t>Theory Z:  introduced in 1981 by William Ouchi and is based on the Japanese approach to motivating workers, emphasizing trust, quality, collective decision making, and cultural values</a:t>
            </a:r>
          </a:p>
        </p:txBody>
      </p:sp>
      <p:sp>
        <p:nvSpPr>
          <p:cNvPr id="2765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3DAC9ABD-832A-4A00-BFF0-B4F0A79743B1}"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274638"/>
            <a:ext cx="8305800" cy="868362"/>
          </a:xfrm>
        </p:spPr>
        <p:txBody>
          <a:bodyPr/>
          <a:lstStyle/>
          <a:p>
            <a:r>
              <a:rPr lang="en-US" dirty="0" smtClean="0"/>
              <a:t>Learning Objectives, Part 1</a:t>
            </a:r>
          </a:p>
        </p:txBody>
      </p:sp>
      <p:sp>
        <p:nvSpPr>
          <p:cNvPr id="9219" name="Rectangle 3"/>
          <p:cNvSpPr>
            <a:spLocks noGrp="1" noChangeArrowheads="1"/>
          </p:cNvSpPr>
          <p:nvPr>
            <p:ph idx="1"/>
          </p:nvPr>
        </p:nvSpPr>
        <p:spPr>
          <a:xfrm>
            <a:off x="304800" y="1295400"/>
            <a:ext cx="8534400" cy="3657600"/>
          </a:xfrm>
        </p:spPr>
        <p:txBody>
          <a:bodyPr/>
          <a:lstStyle/>
          <a:p>
            <a:r>
              <a:rPr lang="en-US" sz="2400" dirty="0" smtClean="0"/>
              <a:t>Explain </a:t>
            </a:r>
            <a:r>
              <a:rPr lang="en-US" sz="2400" dirty="0"/>
              <a:t>the importance of good human resource management </a:t>
            </a:r>
            <a:r>
              <a:rPr lang="en-US" sz="2400" dirty="0" smtClean="0"/>
              <a:t>on projects</a:t>
            </a:r>
            <a:r>
              <a:rPr lang="en-US" sz="2400" dirty="0"/>
              <a:t>, including the current state of the global IT workforce and </a:t>
            </a:r>
            <a:r>
              <a:rPr lang="en-US" sz="2400" dirty="0" smtClean="0"/>
              <a:t>future implications </a:t>
            </a:r>
            <a:r>
              <a:rPr lang="en-US" sz="2400" dirty="0"/>
              <a:t>for it</a:t>
            </a:r>
          </a:p>
          <a:p>
            <a:r>
              <a:rPr lang="en-US" sz="2400" dirty="0" smtClean="0"/>
              <a:t>Define </a:t>
            </a:r>
            <a:r>
              <a:rPr lang="en-US" sz="2400" dirty="0"/>
              <a:t>project human resource management and understand </a:t>
            </a:r>
            <a:r>
              <a:rPr lang="en-US" sz="2400" dirty="0" smtClean="0"/>
              <a:t>its processes</a:t>
            </a:r>
            <a:endParaRPr lang="en-US" sz="2400" dirty="0"/>
          </a:p>
          <a:p>
            <a:r>
              <a:rPr lang="en-US" sz="2400" dirty="0" smtClean="0"/>
              <a:t>Summarize </a:t>
            </a:r>
            <a:r>
              <a:rPr lang="en-US" sz="2400" dirty="0"/>
              <a:t>key concepts for managing people by understanding </a:t>
            </a:r>
            <a:r>
              <a:rPr lang="en-US" sz="2400" dirty="0" smtClean="0"/>
              <a:t>theories of motivation, influence, and power; how people and teams can become more effective; emotional intelligence; and leadership</a:t>
            </a:r>
          </a:p>
        </p:txBody>
      </p:sp>
      <p:sp>
        <p:nvSpPr>
          <p:cNvPr id="922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FECF5B08-446F-42A6-8EF9-0C0CB2E845DD}"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244475"/>
            <a:ext cx="8915400" cy="898525"/>
          </a:xfrm>
        </p:spPr>
        <p:txBody>
          <a:bodyPr>
            <a:normAutofit fontScale="90000"/>
          </a:bodyPr>
          <a:lstStyle/>
          <a:p>
            <a:r>
              <a:rPr lang="en-US" sz="3600" dirty="0" smtClean="0"/>
              <a:t>Thamhain and Wilemon’s Ways to Have Influence on Projects, Part 1</a:t>
            </a:r>
          </a:p>
        </p:txBody>
      </p:sp>
      <p:sp>
        <p:nvSpPr>
          <p:cNvPr id="28675" name="Rectangle 3"/>
          <p:cNvSpPr>
            <a:spLocks noGrp="1" noChangeArrowheads="1"/>
          </p:cNvSpPr>
          <p:nvPr>
            <p:ph idx="1"/>
          </p:nvPr>
        </p:nvSpPr>
        <p:spPr>
          <a:xfrm>
            <a:off x="228600" y="1447800"/>
            <a:ext cx="8686800" cy="3733800"/>
          </a:xfrm>
        </p:spPr>
        <p:txBody>
          <a:bodyPr/>
          <a:lstStyle/>
          <a:p>
            <a:pPr marL="623887" indent="-514350">
              <a:lnSpc>
                <a:spcPct val="90000"/>
              </a:lnSpc>
              <a:buClr>
                <a:schemeClr val="tx1"/>
              </a:buClr>
              <a:buSzPct val="100000"/>
              <a:buFont typeface="+mj-lt"/>
              <a:buAutoNum type="arabicPeriod"/>
            </a:pPr>
            <a:r>
              <a:rPr lang="en-US" dirty="0" smtClean="0"/>
              <a:t>Authority: the legitimate hierarchical right to issue orders</a:t>
            </a:r>
          </a:p>
          <a:p>
            <a:pPr marL="623887" indent="-514350">
              <a:lnSpc>
                <a:spcPct val="90000"/>
              </a:lnSpc>
              <a:buClr>
                <a:schemeClr val="tx1"/>
              </a:buClr>
              <a:buSzPct val="100000"/>
              <a:buFont typeface="+mj-lt"/>
              <a:buAutoNum type="arabicPeriod"/>
            </a:pPr>
            <a:r>
              <a:rPr lang="en-US" dirty="0" smtClean="0"/>
              <a:t>Assignment: the project manager's perceived ability to influence a worker's later work assignments</a:t>
            </a:r>
          </a:p>
          <a:p>
            <a:pPr marL="623887" indent="-514350">
              <a:lnSpc>
                <a:spcPct val="90000"/>
              </a:lnSpc>
              <a:buClr>
                <a:schemeClr val="tx1"/>
              </a:buClr>
              <a:buSzPct val="100000"/>
              <a:buFont typeface="+mj-lt"/>
              <a:buAutoNum type="arabicPeriod"/>
            </a:pPr>
            <a:r>
              <a:rPr lang="en-US" dirty="0" smtClean="0"/>
              <a:t>Budget: the project manager's perceived ability to authorize others' use of discretionary funds</a:t>
            </a:r>
          </a:p>
          <a:p>
            <a:pPr marL="623887" indent="-514350">
              <a:lnSpc>
                <a:spcPct val="90000"/>
              </a:lnSpc>
              <a:buClr>
                <a:schemeClr val="tx1"/>
              </a:buClr>
              <a:buSzPct val="100000"/>
              <a:buFont typeface="+mj-lt"/>
              <a:buAutoNum type="arabicPeriod"/>
            </a:pPr>
            <a:r>
              <a:rPr lang="en-US" dirty="0" smtClean="0"/>
              <a:t>Promotion: the ability to improve a worker's position</a:t>
            </a:r>
          </a:p>
          <a:p>
            <a:pPr marL="623887" indent="-514350">
              <a:lnSpc>
                <a:spcPct val="90000"/>
              </a:lnSpc>
              <a:buClr>
                <a:schemeClr val="tx1"/>
              </a:buClr>
              <a:buSzPct val="100000"/>
              <a:buFont typeface="+mj-lt"/>
              <a:buAutoNum type="arabicPeriod"/>
            </a:pPr>
            <a:r>
              <a:rPr lang="en-US" dirty="0" smtClean="0"/>
              <a:t>Money: the ability to increase a worker's pay and benefits</a:t>
            </a:r>
          </a:p>
        </p:txBody>
      </p:sp>
      <p:sp>
        <p:nvSpPr>
          <p:cNvPr id="2867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55DBA332-A694-4913-84E9-5E248DEB19FB}"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
            <a:ext cx="8229600" cy="1143000"/>
          </a:xfrm>
        </p:spPr>
        <p:txBody>
          <a:bodyPr>
            <a:normAutofit fontScale="90000"/>
          </a:bodyPr>
          <a:lstStyle/>
          <a:p>
            <a:r>
              <a:rPr lang="en-US" dirty="0" smtClean="0"/>
              <a:t>Thamhain and Wilemon’s Ways to Have Influence on Projects,</a:t>
            </a:r>
            <a:r>
              <a:rPr lang="en-US" baseline="0" dirty="0" smtClean="0"/>
              <a:t> Part 2</a:t>
            </a:r>
            <a:endParaRPr lang="en-US" dirty="0" smtClean="0"/>
          </a:p>
        </p:txBody>
      </p:sp>
      <p:sp>
        <p:nvSpPr>
          <p:cNvPr id="29699" name="Rectangle 3"/>
          <p:cNvSpPr>
            <a:spLocks noGrp="1" noChangeArrowheads="1"/>
          </p:cNvSpPr>
          <p:nvPr>
            <p:ph idx="1"/>
          </p:nvPr>
        </p:nvSpPr>
        <p:spPr/>
        <p:txBody>
          <a:bodyPr/>
          <a:lstStyle/>
          <a:p>
            <a:pPr marL="623887" indent="-514350">
              <a:buClr>
                <a:schemeClr val="tx1"/>
              </a:buClr>
              <a:buSzPct val="100000"/>
              <a:buFont typeface="+mj-lt"/>
              <a:buAutoNum type="arabicPeriod" startAt="6"/>
            </a:pPr>
            <a:r>
              <a:rPr lang="en-US" dirty="0" smtClean="0"/>
              <a:t>Penalty: the project manager's ability to cause punishment</a:t>
            </a:r>
          </a:p>
          <a:p>
            <a:pPr marL="623887" indent="-514350">
              <a:buClr>
                <a:schemeClr val="tx1"/>
              </a:buClr>
              <a:buSzPct val="100000"/>
              <a:buFont typeface="+mj-lt"/>
              <a:buAutoNum type="arabicPeriod" startAt="6"/>
            </a:pPr>
            <a:r>
              <a:rPr lang="en-US" dirty="0" smtClean="0"/>
              <a:t>Work challenge: the ability to assign work that capitalizes on a worker's enjoyment of doing a particular task</a:t>
            </a:r>
          </a:p>
          <a:p>
            <a:pPr marL="623887" indent="-514350">
              <a:buClr>
                <a:schemeClr val="tx1"/>
              </a:buClr>
              <a:buSzPct val="100000"/>
              <a:buFont typeface="+mj-lt"/>
              <a:buAutoNum type="arabicPeriod" startAt="6"/>
            </a:pPr>
            <a:r>
              <a:rPr lang="en-US" dirty="0" smtClean="0"/>
              <a:t>Expertise: the project manager's perceived special knowledge that others deem important</a:t>
            </a:r>
          </a:p>
          <a:p>
            <a:pPr marL="623887" indent="-514350">
              <a:buClr>
                <a:schemeClr val="tx1"/>
              </a:buClr>
              <a:buSzPct val="100000"/>
              <a:buFont typeface="+mj-lt"/>
              <a:buAutoNum type="arabicPeriod" startAt="6"/>
            </a:pPr>
            <a:r>
              <a:rPr lang="en-US" dirty="0" smtClean="0"/>
              <a:t>Friendship: the ability to establish friendly personal relationships between the project manager and others</a:t>
            </a:r>
          </a:p>
        </p:txBody>
      </p:sp>
      <p:sp>
        <p:nvSpPr>
          <p:cNvPr id="2970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ED9BFCE9-EA09-452B-A28C-4272D78922BB}"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dirty="0" smtClean="0"/>
              <a:t>Ways to Influence that Help and Hurt Projects</a:t>
            </a:r>
          </a:p>
        </p:txBody>
      </p:sp>
      <p:sp>
        <p:nvSpPr>
          <p:cNvPr id="30723" name="Rectangle 3"/>
          <p:cNvSpPr>
            <a:spLocks noGrp="1" noChangeArrowheads="1"/>
          </p:cNvSpPr>
          <p:nvPr>
            <p:ph idx="1"/>
          </p:nvPr>
        </p:nvSpPr>
        <p:spPr>
          <a:xfrm>
            <a:off x="533400" y="1600200"/>
            <a:ext cx="8186738" cy="4114800"/>
          </a:xfrm>
        </p:spPr>
        <p:txBody>
          <a:bodyPr/>
          <a:lstStyle/>
          <a:p>
            <a:pPr>
              <a:lnSpc>
                <a:spcPct val="90000"/>
              </a:lnSpc>
            </a:pPr>
            <a:r>
              <a:rPr lang="en-US" dirty="0" smtClean="0"/>
              <a:t>Projects are more likely to </a:t>
            </a:r>
            <a:r>
              <a:rPr lang="en-US" i="1" dirty="0" smtClean="0"/>
              <a:t>succeed</a:t>
            </a:r>
            <a:r>
              <a:rPr lang="en-US" dirty="0" smtClean="0"/>
              <a:t> when project managers influence with</a:t>
            </a:r>
          </a:p>
          <a:p>
            <a:pPr lvl="1">
              <a:lnSpc>
                <a:spcPct val="90000"/>
              </a:lnSpc>
            </a:pPr>
            <a:r>
              <a:rPr lang="en-US" dirty="0" smtClean="0"/>
              <a:t>expertise</a:t>
            </a:r>
          </a:p>
          <a:p>
            <a:pPr lvl="1">
              <a:lnSpc>
                <a:spcPct val="90000"/>
              </a:lnSpc>
            </a:pPr>
            <a:r>
              <a:rPr lang="en-US" dirty="0" smtClean="0"/>
              <a:t>work challenge</a:t>
            </a:r>
          </a:p>
          <a:p>
            <a:pPr>
              <a:lnSpc>
                <a:spcPct val="90000"/>
              </a:lnSpc>
            </a:pPr>
            <a:r>
              <a:rPr lang="en-US" dirty="0" smtClean="0"/>
              <a:t>Projects are more likely to </a:t>
            </a:r>
            <a:r>
              <a:rPr lang="en-US" i="1" dirty="0" smtClean="0"/>
              <a:t>fail</a:t>
            </a:r>
            <a:r>
              <a:rPr lang="en-US" dirty="0" smtClean="0"/>
              <a:t> when project managers rely too heavily on</a:t>
            </a:r>
          </a:p>
          <a:p>
            <a:pPr lvl="1">
              <a:lnSpc>
                <a:spcPct val="90000"/>
              </a:lnSpc>
            </a:pPr>
            <a:r>
              <a:rPr lang="en-US" dirty="0" smtClean="0"/>
              <a:t>authority</a:t>
            </a:r>
          </a:p>
          <a:p>
            <a:pPr lvl="1">
              <a:lnSpc>
                <a:spcPct val="90000"/>
              </a:lnSpc>
            </a:pPr>
            <a:r>
              <a:rPr lang="en-US" dirty="0" smtClean="0"/>
              <a:t>money</a:t>
            </a:r>
          </a:p>
          <a:p>
            <a:pPr lvl="1">
              <a:lnSpc>
                <a:spcPct val="90000"/>
              </a:lnSpc>
            </a:pPr>
            <a:r>
              <a:rPr lang="en-US" dirty="0" smtClean="0"/>
              <a:t>penalty</a:t>
            </a:r>
          </a:p>
        </p:txBody>
      </p:sp>
      <p:sp>
        <p:nvSpPr>
          <p:cNvPr id="3072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40B7CAA3-651B-4AD2-8703-661F7B40516F}"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1143000"/>
          </a:xfrm>
        </p:spPr>
        <p:txBody>
          <a:bodyPr/>
          <a:lstStyle/>
          <a:p>
            <a:r>
              <a:rPr lang="en-US" sz="4800" dirty="0" smtClean="0"/>
              <a:t>Power</a:t>
            </a:r>
          </a:p>
        </p:txBody>
      </p:sp>
      <p:sp>
        <p:nvSpPr>
          <p:cNvPr id="31747" name="Rectangle 3"/>
          <p:cNvSpPr>
            <a:spLocks noGrp="1" noChangeArrowheads="1"/>
          </p:cNvSpPr>
          <p:nvPr>
            <p:ph idx="1"/>
          </p:nvPr>
        </p:nvSpPr>
        <p:spPr/>
        <p:txBody>
          <a:bodyPr/>
          <a:lstStyle/>
          <a:p>
            <a:pPr>
              <a:lnSpc>
                <a:spcPct val="90000"/>
              </a:lnSpc>
            </a:pPr>
            <a:r>
              <a:rPr lang="en-US" b="1" dirty="0" smtClean="0"/>
              <a:t>Power </a:t>
            </a:r>
            <a:r>
              <a:rPr lang="en-US" dirty="0" smtClean="0"/>
              <a:t>is the potential ability to influence behavior to get people to do things they would not otherwise do</a:t>
            </a:r>
          </a:p>
          <a:p>
            <a:pPr>
              <a:lnSpc>
                <a:spcPct val="90000"/>
              </a:lnSpc>
            </a:pPr>
            <a:r>
              <a:rPr lang="en-US" dirty="0" smtClean="0"/>
              <a:t>Types of power include</a:t>
            </a:r>
          </a:p>
          <a:p>
            <a:pPr lvl="1">
              <a:lnSpc>
                <a:spcPct val="90000"/>
              </a:lnSpc>
            </a:pPr>
            <a:r>
              <a:rPr lang="en-US" dirty="0" smtClean="0"/>
              <a:t>Coercive</a:t>
            </a:r>
          </a:p>
          <a:p>
            <a:pPr lvl="1">
              <a:lnSpc>
                <a:spcPct val="90000"/>
              </a:lnSpc>
            </a:pPr>
            <a:r>
              <a:rPr lang="en-US" dirty="0" smtClean="0"/>
              <a:t>Legitimate</a:t>
            </a:r>
          </a:p>
          <a:p>
            <a:pPr lvl="1">
              <a:lnSpc>
                <a:spcPct val="90000"/>
              </a:lnSpc>
            </a:pPr>
            <a:r>
              <a:rPr lang="en-US" dirty="0" smtClean="0"/>
              <a:t>Expert</a:t>
            </a:r>
          </a:p>
          <a:p>
            <a:pPr lvl="1">
              <a:lnSpc>
                <a:spcPct val="90000"/>
              </a:lnSpc>
            </a:pPr>
            <a:r>
              <a:rPr lang="en-US" dirty="0" smtClean="0"/>
              <a:t>Reward</a:t>
            </a:r>
          </a:p>
          <a:p>
            <a:pPr lvl="1">
              <a:lnSpc>
                <a:spcPct val="90000"/>
              </a:lnSpc>
            </a:pPr>
            <a:r>
              <a:rPr lang="en-US" dirty="0" smtClean="0"/>
              <a:t>Referent</a:t>
            </a:r>
          </a:p>
        </p:txBody>
      </p:sp>
      <p:sp>
        <p:nvSpPr>
          <p:cNvPr id="3174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04FC4FBD-8BDD-44F9-82CD-936AF23BC5BC}"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274638"/>
            <a:ext cx="8305800" cy="944562"/>
          </a:xfrm>
        </p:spPr>
        <p:txBody>
          <a:bodyPr>
            <a:normAutofit fontScale="90000"/>
          </a:bodyPr>
          <a:lstStyle/>
          <a:p>
            <a:r>
              <a:rPr lang="en-US" dirty="0" smtClean="0"/>
              <a:t>Covey and Improving Effectiveness</a:t>
            </a:r>
          </a:p>
        </p:txBody>
      </p:sp>
      <p:sp>
        <p:nvSpPr>
          <p:cNvPr id="32771" name="Rectangle 3"/>
          <p:cNvSpPr>
            <a:spLocks noGrp="1" noChangeArrowheads="1"/>
          </p:cNvSpPr>
          <p:nvPr>
            <p:ph idx="1"/>
          </p:nvPr>
        </p:nvSpPr>
        <p:spPr/>
        <p:txBody>
          <a:bodyPr/>
          <a:lstStyle/>
          <a:p>
            <a:pPr>
              <a:lnSpc>
                <a:spcPct val="90000"/>
              </a:lnSpc>
            </a:pPr>
            <a:r>
              <a:rPr lang="en-US" dirty="0" smtClean="0"/>
              <a:t>Project managers can apply Covey’s 7 habits to improve effectiveness on projects</a:t>
            </a:r>
          </a:p>
          <a:p>
            <a:pPr lvl="1">
              <a:lnSpc>
                <a:spcPct val="90000"/>
              </a:lnSpc>
            </a:pPr>
            <a:r>
              <a:rPr lang="en-US" dirty="0" smtClean="0"/>
              <a:t>Be proactive</a:t>
            </a:r>
          </a:p>
          <a:p>
            <a:pPr lvl="1">
              <a:lnSpc>
                <a:spcPct val="90000"/>
              </a:lnSpc>
            </a:pPr>
            <a:r>
              <a:rPr lang="en-US" dirty="0" smtClean="0"/>
              <a:t>Begin with the end in mind</a:t>
            </a:r>
          </a:p>
          <a:p>
            <a:pPr lvl="1">
              <a:lnSpc>
                <a:spcPct val="90000"/>
              </a:lnSpc>
            </a:pPr>
            <a:r>
              <a:rPr lang="en-US" dirty="0" smtClean="0"/>
              <a:t>Put first things first</a:t>
            </a:r>
          </a:p>
          <a:p>
            <a:pPr lvl="1">
              <a:lnSpc>
                <a:spcPct val="90000"/>
              </a:lnSpc>
            </a:pPr>
            <a:r>
              <a:rPr lang="en-US" dirty="0" smtClean="0"/>
              <a:t>Think win/win</a:t>
            </a:r>
          </a:p>
          <a:p>
            <a:pPr lvl="1">
              <a:lnSpc>
                <a:spcPct val="90000"/>
              </a:lnSpc>
            </a:pPr>
            <a:r>
              <a:rPr lang="en-US" dirty="0" smtClean="0"/>
              <a:t>Seek first to understand, then to be understood</a:t>
            </a:r>
          </a:p>
          <a:p>
            <a:pPr lvl="1">
              <a:lnSpc>
                <a:spcPct val="90000"/>
              </a:lnSpc>
            </a:pPr>
            <a:r>
              <a:rPr lang="en-US" dirty="0" smtClean="0"/>
              <a:t>Synergize</a:t>
            </a:r>
          </a:p>
          <a:p>
            <a:pPr lvl="1">
              <a:lnSpc>
                <a:spcPct val="90000"/>
              </a:lnSpc>
            </a:pPr>
            <a:r>
              <a:rPr lang="en-US" dirty="0" smtClean="0"/>
              <a:t>Sharpen the saw</a:t>
            </a:r>
          </a:p>
        </p:txBody>
      </p:sp>
      <p:sp>
        <p:nvSpPr>
          <p:cNvPr id="3277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CA6E05F3-2273-40D1-A674-B6E0BA0DC0B9}"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274638"/>
            <a:ext cx="8305800" cy="792162"/>
          </a:xfrm>
        </p:spPr>
        <p:txBody>
          <a:bodyPr/>
          <a:lstStyle/>
          <a:p>
            <a:r>
              <a:rPr lang="en-US" dirty="0" smtClean="0"/>
              <a:t>Empathic Listening and Rapport</a:t>
            </a:r>
          </a:p>
        </p:txBody>
      </p:sp>
      <p:sp>
        <p:nvSpPr>
          <p:cNvPr id="33795" name="Rectangle 3"/>
          <p:cNvSpPr>
            <a:spLocks noGrp="1" noChangeArrowheads="1"/>
          </p:cNvSpPr>
          <p:nvPr>
            <p:ph idx="1"/>
          </p:nvPr>
        </p:nvSpPr>
        <p:spPr>
          <a:xfrm>
            <a:off x="457200" y="1219200"/>
            <a:ext cx="8186738" cy="4343400"/>
          </a:xfrm>
        </p:spPr>
        <p:txBody>
          <a:bodyPr/>
          <a:lstStyle/>
          <a:p>
            <a:pPr>
              <a:lnSpc>
                <a:spcPct val="90000"/>
              </a:lnSpc>
            </a:pPr>
            <a:r>
              <a:rPr lang="en-US" dirty="0" smtClean="0"/>
              <a:t>Good project managers are </a:t>
            </a:r>
            <a:r>
              <a:rPr lang="en-US" b="1" dirty="0" smtClean="0"/>
              <a:t>empathic listeners</a:t>
            </a:r>
            <a:r>
              <a:rPr lang="en-US" dirty="0" smtClean="0"/>
              <a:t> - they listen with the intent to understand</a:t>
            </a:r>
          </a:p>
          <a:p>
            <a:pPr>
              <a:lnSpc>
                <a:spcPct val="90000"/>
              </a:lnSpc>
            </a:pPr>
            <a:r>
              <a:rPr lang="en-US" dirty="0" smtClean="0"/>
              <a:t>Before you can communicate with others, you have to have </a:t>
            </a:r>
            <a:r>
              <a:rPr lang="en-US" b="1" dirty="0" smtClean="0"/>
              <a:t>rapport </a:t>
            </a:r>
            <a:r>
              <a:rPr lang="en-US" dirty="0" smtClean="0"/>
              <a:t>– a relation of harmony, conformity, accord, or affinity</a:t>
            </a:r>
          </a:p>
          <a:p>
            <a:pPr>
              <a:lnSpc>
                <a:spcPct val="90000"/>
              </a:lnSpc>
            </a:pPr>
            <a:r>
              <a:rPr lang="en-US" b="1" dirty="0" smtClean="0"/>
              <a:t>Mirroring</a:t>
            </a:r>
            <a:r>
              <a:rPr lang="en-US" dirty="0" smtClean="0"/>
              <a:t> is the matching of certain behaviors of the other person, a technique to help establish rapport</a:t>
            </a:r>
          </a:p>
          <a:p>
            <a:pPr>
              <a:lnSpc>
                <a:spcPct val="90000"/>
              </a:lnSpc>
            </a:pPr>
            <a:r>
              <a:rPr lang="en-US" dirty="0" smtClean="0"/>
              <a:t>IT professionals need to develop empathic listening and other people skills to improve relationships with users and other stakeholders</a:t>
            </a:r>
          </a:p>
        </p:txBody>
      </p:sp>
      <p:sp>
        <p:nvSpPr>
          <p:cNvPr id="3379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5F2423C5-FE1A-450A-A811-91890ECFB313}"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smtClean="0"/>
              <a:t>Emotional Intelligence</a:t>
            </a:r>
            <a:endParaRPr lang="en-US" dirty="0"/>
          </a:p>
        </p:txBody>
      </p:sp>
      <p:sp>
        <p:nvSpPr>
          <p:cNvPr id="2" name="Content Placeholder 1"/>
          <p:cNvSpPr>
            <a:spLocks noGrp="1"/>
          </p:cNvSpPr>
          <p:nvPr>
            <p:ph idx="1"/>
          </p:nvPr>
        </p:nvSpPr>
        <p:spPr/>
        <p:txBody>
          <a:bodyPr/>
          <a:lstStyle/>
          <a:p>
            <a:r>
              <a:rPr lang="en-US" dirty="0" smtClean="0"/>
              <a:t>Howard Gardner’s book Frames of Mind: The Theory of Multiple Intelligences introduced the concept of using more than one way to think of and measure human intelligence</a:t>
            </a:r>
          </a:p>
          <a:p>
            <a:r>
              <a:rPr lang="en-US" b="1" dirty="0" smtClean="0"/>
              <a:t>Emotional intelligence </a:t>
            </a:r>
            <a:r>
              <a:rPr lang="en-US" dirty="0" smtClean="0"/>
              <a:t>(EI) is knowing and managing one’s own emotions and understanding the emotions of others for improved performance</a:t>
            </a:r>
          </a:p>
          <a:p>
            <a:r>
              <a:rPr lang="en-US" dirty="0" smtClean="0"/>
              <a:t>71 percent of U.S. hiring managers say they value EI more than IQ</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3DF7F6D6-12E9-47E2-83FA-0573725E0372}" type="slidenum">
              <a:rPr lang="en-US" smtClean="0"/>
              <a:pPr>
                <a:defRPr/>
              </a:pPr>
              <a:t>26</a:t>
            </a:fld>
            <a:endParaRPr lang="en-US" dirty="0"/>
          </a:p>
        </p:txBody>
      </p:sp>
    </p:spTree>
    <p:extLst>
      <p:ext uri="{BB962C8B-B14F-4D97-AF65-F5344CB8AC3E}">
        <p14:creationId xmlns:p14="http://schemas.microsoft.com/office/powerpoint/2010/main" val="897892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smtClean="0"/>
              <a:t>Leadership</a:t>
            </a:r>
            <a:endParaRPr lang="en-US" dirty="0"/>
          </a:p>
        </p:txBody>
      </p:sp>
      <p:sp>
        <p:nvSpPr>
          <p:cNvPr id="2" name="Content Placeholder 1"/>
          <p:cNvSpPr>
            <a:spLocks noGrp="1"/>
          </p:cNvSpPr>
          <p:nvPr>
            <p:ph idx="1"/>
          </p:nvPr>
        </p:nvSpPr>
        <p:spPr>
          <a:xfrm>
            <a:off x="457200" y="1340108"/>
            <a:ext cx="8686800" cy="4525962"/>
          </a:xfrm>
        </p:spPr>
        <p:txBody>
          <a:bodyPr/>
          <a:lstStyle/>
          <a:p>
            <a:r>
              <a:rPr lang="en-US" dirty="0" smtClean="0"/>
              <a:t>There is no one best way to be a leader</a:t>
            </a:r>
          </a:p>
          <a:p>
            <a:r>
              <a:rPr lang="en-US" dirty="0" smtClean="0"/>
              <a:t>Most experts agree that the best leaders are able to adapt their style to needs of the situation</a:t>
            </a:r>
          </a:p>
          <a:p>
            <a:r>
              <a:rPr lang="en-US" dirty="0" smtClean="0"/>
              <a:t>Daniel Goleman, author of </a:t>
            </a:r>
            <a:r>
              <a:rPr lang="en-US" i="1" dirty="0" smtClean="0"/>
              <a:t>Emotional Intelligence </a:t>
            </a:r>
            <a:r>
              <a:rPr lang="en-US" dirty="0" smtClean="0"/>
              <a:t>and </a:t>
            </a:r>
            <a:r>
              <a:rPr lang="en-US" i="1" dirty="0" smtClean="0"/>
              <a:t>Primal Leadership</a:t>
            </a:r>
            <a:r>
              <a:rPr lang="en-US" dirty="0" smtClean="0"/>
              <a:t>, describes six leadership styles:</a:t>
            </a:r>
          </a:p>
          <a:p>
            <a:pPr marL="849313" lvl="1" indent="-457200">
              <a:buFont typeface="+mj-lt"/>
              <a:buAutoNum type="arabicPeriod"/>
            </a:pPr>
            <a:r>
              <a:rPr lang="en-US" dirty="0" smtClean="0"/>
              <a:t>Visionary</a:t>
            </a:r>
          </a:p>
          <a:p>
            <a:pPr marL="849313" lvl="1" indent="-457200">
              <a:buFont typeface="+mj-lt"/>
              <a:buAutoNum type="arabicPeriod"/>
            </a:pPr>
            <a:r>
              <a:rPr lang="en-US" dirty="0" smtClean="0"/>
              <a:t>Coaching</a:t>
            </a:r>
          </a:p>
          <a:p>
            <a:pPr marL="849313" lvl="1" indent="-457200">
              <a:buFont typeface="+mj-lt"/>
              <a:buAutoNum type="arabicPeriod"/>
            </a:pPr>
            <a:r>
              <a:rPr lang="en-US" dirty="0" smtClean="0"/>
              <a:t>Affiliative</a:t>
            </a:r>
          </a:p>
          <a:p>
            <a:pPr marL="849313" lvl="1" indent="-457200">
              <a:buFont typeface="+mj-lt"/>
              <a:buAutoNum type="arabicPeriod"/>
            </a:pPr>
            <a:r>
              <a:rPr lang="en-US" dirty="0" smtClean="0"/>
              <a:t>Democratic</a:t>
            </a:r>
          </a:p>
          <a:p>
            <a:pPr marL="849313" lvl="1" indent="-457200">
              <a:buFont typeface="+mj-lt"/>
              <a:buAutoNum type="arabicPeriod"/>
            </a:pPr>
            <a:r>
              <a:rPr lang="en-US" dirty="0" smtClean="0"/>
              <a:t>Pacesetting</a:t>
            </a:r>
          </a:p>
          <a:p>
            <a:pPr marL="849313" lvl="1" indent="-457200">
              <a:buFont typeface="+mj-lt"/>
              <a:buAutoNum type="arabicPeriod"/>
            </a:pPr>
            <a:r>
              <a:rPr lang="en-US" dirty="0" smtClean="0"/>
              <a:t>Commanding</a:t>
            </a:r>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3DF7F6D6-12E9-47E2-83FA-0573725E0372}" type="slidenum">
              <a:rPr lang="en-US" smtClean="0"/>
              <a:pPr>
                <a:defRPr/>
              </a:pPr>
              <a:t>27</a:t>
            </a:fld>
            <a:endParaRPr lang="en-US" dirty="0"/>
          </a:p>
        </p:txBody>
      </p:sp>
    </p:spTree>
    <p:extLst>
      <p:ext uri="{BB962C8B-B14F-4D97-AF65-F5344CB8AC3E}">
        <p14:creationId xmlns:p14="http://schemas.microsoft.com/office/powerpoint/2010/main" val="4060921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t>What Went Right?</a:t>
            </a:r>
            <a:endParaRPr lang="en-US" dirty="0"/>
          </a:p>
        </p:txBody>
      </p:sp>
      <p:sp>
        <p:nvSpPr>
          <p:cNvPr id="2" name="Content Placeholder 1"/>
          <p:cNvSpPr>
            <a:spLocks noGrp="1"/>
          </p:cNvSpPr>
          <p:nvPr>
            <p:ph idx="1"/>
          </p:nvPr>
        </p:nvSpPr>
        <p:spPr>
          <a:xfrm>
            <a:off x="457200" y="1481138"/>
            <a:ext cx="8229600" cy="3243262"/>
          </a:xfrm>
        </p:spPr>
        <p:txBody>
          <a:bodyPr/>
          <a:lstStyle/>
          <a:p>
            <a:r>
              <a:rPr lang="en-US" dirty="0" smtClean="0"/>
              <a:t>PMI introduced the PMI Talent Triangle in 2015 to emphasize the need for more than technical skills for project managers</a:t>
            </a:r>
          </a:p>
          <a:p>
            <a:r>
              <a:rPr lang="en-US" dirty="0" smtClean="0"/>
              <a:t>The Talent Triangle includes:</a:t>
            </a:r>
          </a:p>
          <a:p>
            <a:pPr lvl="1"/>
            <a:r>
              <a:rPr lang="en-US" dirty="0" smtClean="0"/>
              <a:t>Technical project management</a:t>
            </a:r>
          </a:p>
          <a:p>
            <a:pPr lvl="1"/>
            <a:r>
              <a:rPr lang="en-US" dirty="0" smtClean="0"/>
              <a:t>Strategic and business management</a:t>
            </a:r>
          </a:p>
          <a:p>
            <a:pPr lvl="1"/>
            <a:r>
              <a:rPr lang="en-US" dirty="0" smtClean="0"/>
              <a:t>Leadership</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3DF7F6D6-12E9-47E2-83FA-0573725E0372}" type="slidenum">
              <a:rPr lang="en-US" smtClean="0"/>
              <a:pPr>
                <a:defRPr/>
              </a:pPr>
              <a:t>28</a:t>
            </a:fld>
            <a:endParaRPr lang="en-US" dirty="0"/>
          </a:p>
        </p:txBody>
      </p:sp>
    </p:spTree>
    <p:extLst>
      <p:ext uri="{BB962C8B-B14F-4D97-AF65-F5344CB8AC3E}">
        <p14:creationId xmlns:p14="http://schemas.microsoft.com/office/powerpoint/2010/main" val="56327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28600"/>
            <a:ext cx="8305800" cy="1066800"/>
          </a:xfrm>
        </p:spPr>
        <p:txBody>
          <a:bodyPr>
            <a:normAutofit fontScale="90000"/>
          </a:bodyPr>
          <a:lstStyle/>
          <a:p>
            <a:r>
              <a:rPr lang="en-US" dirty="0" smtClean="0"/>
              <a:t>Developing the Human Resource Plan</a:t>
            </a:r>
          </a:p>
        </p:txBody>
      </p:sp>
      <p:sp>
        <p:nvSpPr>
          <p:cNvPr id="34819" name="Rectangle 3"/>
          <p:cNvSpPr>
            <a:spLocks noGrp="1" noChangeArrowheads="1"/>
          </p:cNvSpPr>
          <p:nvPr>
            <p:ph idx="1"/>
          </p:nvPr>
        </p:nvSpPr>
        <p:spPr>
          <a:xfrm>
            <a:off x="457200" y="1600200"/>
            <a:ext cx="8186738" cy="3733800"/>
          </a:xfrm>
        </p:spPr>
        <p:txBody>
          <a:bodyPr/>
          <a:lstStyle/>
          <a:p>
            <a:pPr>
              <a:lnSpc>
                <a:spcPct val="90000"/>
              </a:lnSpc>
            </a:pPr>
            <a:r>
              <a:rPr lang="en-US" sz="3200" dirty="0" smtClean="0"/>
              <a:t>Involves identifying and documenting project roles, responsibilities, and reporting relationships</a:t>
            </a:r>
          </a:p>
          <a:p>
            <a:pPr>
              <a:lnSpc>
                <a:spcPct val="90000"/>
              </a:lnSpc>
            </a:pPr>
            <a:r>
              <a:rPr lang="en-US" sz="3200" dirty="0" smtClean="0"/>
              <a:t>Contents include</a:t>
            </a:r>
          </a:p>
          <a:p>
            <a:pPr lvl="1">
              <a:lnSpc>
                <a:spcPct val="90000"/>
              </a:lnSpc>
            </a:pPr>
            <a:r>
              <a:rPr lang="en-US" sz="2800" dirty="0" smtClean="0"/>
              <a:t>project organizational charts</a:t>
            </a:r>
          </a:p>
          <a:p>
            <a:pPr lvl="1">
              <a:lnSpc>
                <a:spcPct val="90000"/>
              </a:lnSpc>
            </a:pPr>
            <a:r>
              <a:rPr lang="en-US" sz="2800" dirty="0" smtClean="0"/>
              <a:t>staffing management plan</a:t>
            </a:r>
          </a:p>
          <a:p>
            <a:pPr lvl="1">
              <a:lnSpc>
                <a:spcPct val="90000"/>
              </a:lnSpc>
            </a:pPr>
            <a:r>
              <a:rPr lang="en-US" sz="2800" dirty="0" smtClean="0"/>
              <a:t>responsibility assignment matrixes</a:t>
            </a:r>
          </a:p>
          <a:p>
            <a:pPr lvl="1">
              <a:lnSpc>
                <a:spcPct val="90000"/>
              </a:lnSpc>
            </a:pPr>
            <a:r>
              <a:rPr lang="en-US" sz="2800" dirty="0" smtClean="0"/>
              <a:t>resource histograms</a:t>
            </a:r>
          </a:p>
        </p:txBody>
      </p:sp>
      <p:sp>
        <p:nvSpPr>
          <p:cNvPr id="3482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BA6495BC-466D-426D-99E7-6109E92CD6A3}"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81000" y="76200"/>
            <a:ext cx="8305800" cy="868362"/>
          </a:xfrm>
        </p:spPr>
        <p:txBody>
          <a:bodyPr/>
          <a:lstStyle/>
          <a:p>
            <a:r>
              <a:rPr lang="en-US" dirty="0" smtClean="0"/>
              <a:t>Learning Objectives, Part 2</a:t>
            </a:r>
          </a:p>
        </p:txBody>
      </p:sp>
      <p:sp>
        <p:nvSpPr>
          <p:cNvPr id="10243" name="Rectangle 1027"/>
          <p:cNvSpPr>
            <a:spLocks noGrp="1" noChangeArrowheads="1"/>
          </p:cNvSpPr>
          <p:nvPr>
            <p:ph idx="1"/>
          </p:nvPr>
        </p:nvSpPr>
        <p:spPr>
          <a:xfrm>
            <a:off x="0" y="1066800"/>
            <a:ext cx="9144000" cy="5181600"/>
          </a:xfrm>
        </p:spPr>
        <p:txBody>
          <a:bodyPr/>
          <a:lstStyle/>
          <a:p>
            <a:r>
              <a:rPr lang="en-US" sz="2400" dirty="0"/>
              <a:t>Discuss human resource management planning and be able to create </a:t>
            </a:r>
            <a:r>
              <a:rPr lang="en-US" sz="2400" dirty="0" smtClean="0"/>
              <a:t>a human </a:t>
            </a:r>
            <a:r>
              <a:rPr lang="en-US" sz="2400" dirty="0"/>
              <a:t>resource plan, project organizational chart, responsibility </a:t>
            </a:r>
            <a:r>
              <a:rPr lang="en-US" sz="2400" dirty="0" smtClean="0"/>
              <a:t>assignment matrix</a:t>
            </a:r>
            <a:r>
              <a:rPr lang="en-US" sz="2400" dirty="0"/>
              <a:t>, and resource histogram</a:t>
            </a:r>
          </a:p>
          <a:p>
            <a:r>
              <a:rPr lang="en-US" sz="2400" dirty="0" smtClean="0"/>
              <a:t>Understand </a:t>
            </a:r>
            <a:r>
              <a:rPr lang="en-US" sz="2400" dirty="0"/>
              <a:t>important issues involved in project staff acquisition </a:t>
            </a:r>
            <a:r>
              <a:rPr lang="en-US" sz="2400" dirty="0" smtClean="0"/>
              <a:t>and explain </a:t>
            </a:r>
            <a:r>
              <a:rPr lang="en-US" sz="2400" dirty="0"/>
              <a:t>the concepts of resource assignments, resource loading, </a:t>
            </a:r>
            <a:r>
              <a:rPr lang="en-US" sz="2400" dirty="0" smtClean="0"/>
              <a:t>and resource </a:t>
            </a:r>
            <a:r>
              <a:rPr lang="en-US" sz="2400" dirty="0"/>
              <a:t>leveling</a:t>
            </a:r>
          </a:p>
          <a:p>
            <a:r>
              <a:rPr lang="en-US" sz="2400" dirty="0" smtClean="0"/>
              <a:t>Assist </a:t>
            </a:r>
            <a:r>
              <a:rPr lang="en-US" sz="2400" dirty="0"/>
              <a:t>in team development with training, team-building activities, </a:t>
            </a:r>
            <a:r>
              <a:rPr lang="en-US" sz="2400" dirty="0" smtClean="0"/>
              <a:t>and reward </a:t>
            </a:r>
            <a:r>
              <a:rPr lang="en-US" sz="2400" dirty="0"/>
              <a:t>systems</a:t>
            </a:r>
          </a:p>
          <a:p>
            <a:r>
              <a:rPr lang="en-US" sz="2400" dirty="0" smtClean="0"/>
              <a:t>Explain </a:t>
            </a:r>
            <a:r>
              <a:rPr lang="en-US" sz="2400" dirty="0"/>
              <a:t>and apply several tools and techniques to help manage a </a:t>
            </a:r>
            <a:r>
              <a:rPr lang="en-US" sz="2400" dirty="0" smtClean="0"/>
              <a:t>project team </a:t>
            </a:r>
            <a:r>
              <a:rPr lang="en-US" sz="2400" dirty="0"/>
              <a:t>and summarize general advice on managing teams</a:t>
            </a:r>
          </a:p>
          <a:p>
            <a:r>
              <a:rPr lang="en-US" sz="2400" dirty="0" smtClean="0"/>
              <a:t>Describe </a:t>
            </a:r>
            <a:r>
              <a:rPr lang="en-US" sz="2400" dirty="0"/>
              <a:t>how project management software can assist in project </a:t>
            </a:r>
            <a:r>
              <a:rPr lang="en-US" sz="2400" dirty="0" smtClean="0"/>
              <a:t>human resource </a:t>
            </a:r>
            <a:r>
              <a:rPr lang="en-US" sz="2400" dirty="0"/>
              <a:t>management</a:t>
            </a:r>
            <a:endParaRPr lang="en-US" sz="2400" dirty="0" smtClean="0"/>
          </a:p>
        </p:txBody>
      </p:sp>
      <p:sp>
        <p:nvSpPr>
          <p:cNvPr id="1024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41BC1AC0-B9C4-49DF-915C-F84DD45EDDE7}"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52400"/>
            <a:ext cx="8229600" cy="1143000"/>
          </a:xfrm>
        </p:spPr>
        <p:txBody>
          <a:bodyPr>
            <a:normAutofit fontScale="90000"/>
          </a:bodyPr>
          <a:lstStyle/>
          <a:p>
            <a:r>
              <a:rPr lang="en-US" sz="3600" dirty="0" smtClean="0"/>
              <a:t>Figure 9-3. Sample Organizational Chart for a Large IT Project</a:t>
            </a:r>
          </a:p>
        </p:txBody>
      </p:sp>
      <p:pic>
        <p:nvPicPr>
          <p:cNvPr id="2" name="Picture 1" descr="A hierarchical chart. There are five levels. The highest level is Project Manager. Extending from Project Manager is Deputy Project Manager. Extending from Deputy Project Manager are Systems Engineering, Independent Test Group, Project Technical Lead, Quality Assurance, and Configuration Management. Extending from Project Technical Lead are S/W Subproject Manager 1, S/W Subproject Manager 2, and H/W Subproject Manager. Extending from S/W Subproject Manager 1 is Team 1, Team 2, and Team 3. Extending from S/W Subproject Manager 2 is Team 1 and Team 2. Extending from H/W Subproject Manager is Team 1 and Tea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8229600" cy="4824631"/>
          </a:xfrm>
          <a:prstGeom prst="rect">
            <a:avLst/>
          </a:prstGeom>
        </p:spPr>
      </p:pic>
      <p:sp>
        <p:nvSpPr>
          <p:cNvPr id="35845"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buFontTx/>
              <a:buNone/>
              <a:defRPr/>
            </a:pPr>
            <a:fld id="{D19D784B-72A3-4AB6-971D-C784D58BD8E6}" type="slidenum">
              <a:rPr lang="en-US" smtClean="0"/>
              <a:pPr>
                <a:buFontTx/>
                <a:buNone/>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dirty="0" smtClean="0"/>
              <a:t>Figure 9-4. Work Definition and Assignment Process</a:t>
            </a:r>
          </a:p>
        </p:txBody>
      </p:sp>
      <p:pic>
        <p:nvPicPr>
          <p:cNvPr id="2" name="Picture 1" descr="A flowchart that begins with the R F P, contract charter, and scope statement. This leads to a series of steps and key outputs. The requirements finalization step leads to finalized project scope baseline and finalized technical balance. This leads to the how work will be done step, which flows to program and team approach, as well as technical approaches. This leads to the break down the work step, which then flows to work breakdown structure (W B  S) as well as activity definitions. This leads to the assign the work step, and finally organizational breakdown structure (O B S), as well as O B S responsibiliti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76400"/>
            <a:ext cx="8601075" cy="4406792"/>
          </a:xfrm>
          <a:prstGeom prst="rect">
            <a:avLst/>
          </a:prstGeom>
        </p:spPr>
      </p:pic>
      <p:sp>
        <p:nvSpPr>
          <p:cNvPr id="36869"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buFontTx/>
              <a:buNone/>
              <a:defRPr/>
            </a:pPr>
            <a:fld id="{810CE70A-6ED6-4B9F-ADAD-D6ECB0A57801}" type="slidenum">
              <a:rPr lang="en-US" smtClean="0"/>
              <a:pPr>
                <a:buFontTx/>
                <a:buNone/>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dirty="0" smtClean="0"/>
              <a:t>Responsibility Assignment Matrices</a:t>
            </a:r>
          </a:p>
        </p:txBody>
      </p:sp>
      <p:sp>
        <p:nvSpPr>
          <p:cNvPr id="37891" name="Rectangle 3"/>
          <p:cNvSpPr>
            <a:spLocks noGrp="1" noChangeArrowheads="1"/>
          </p:cNvSpPr>
          <p:nvPr>
            <p:ph idx="1"/>
          </p:nvPr>
        </p:nvSpPr>
        <p:spPr>
          <a:xfrm>
            <a:off x="457200" y="1481138"/>
            <a:ext cx="8229600" cy="2938462"/>
          </a:xfrm>
        </p:spPr>
        <p:txBody>
          <a:bodyPr/>
          <a:lstStyle/>
          <a:p>
            <a:r>
              <a:rPr lang="en-US" dirty="0" smtClean="0"/>
              <a:t>A </a:t>
            </a:r>
            <a:r>
              <a:rPr lang="en-US" b="1" dirty="0" smtClean="0"/>
              <a:t>responsibility assignment matrix (RAM)</a:t>
            </a:r>
            <a:r>
              <a:rPr lang="en-US" dirty="0" smtClean="0"/>
              <a:t> is a matrix that maps the work of the project as described in the WBS to the people responsible for performing the work as described in the OBS </a:t>
            </a:r>
          </a:p>
          <a:p>
            <a:r>
              <a:rPr lang="en-US" dirty="0" smtClean="0"/>
              <a:t>Can be created in different ways to meet unique project needs</a:t>
            </a:r>
          </a:p>
        </p:txBody>
      </p:sp>
      <p:sp>
        <p:nvSpPr>
          <p:cNvPr id="3789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8EDC65B6-91D6-4BBB-B27F-270395A20098}"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sz="3600" dirty="0" smtClean="0"/>
              <a:t>Figure 9-5. Sample Responsibility Assignment Matrix (RAM)</a:t>
            </a:r>
          </a:p>
        </p:txBody>
      </p:sp>
      <p:graphicFrame>
        <p:nvGraphicFramePr>
          <p:cNvPr id="3" name="Table 2" descr="A table with nine columns and nine rows. The column headers are empty cell, 1.1.1, 1.1.2, 1.1.3, 1.1.4, 1.1.5, 1.1.6, 1.1.7, and 1.1.8."/>
          <p:cNvGraphicFramePr>
            <a:graphicFrameLocks noGrp="1"/>
          </p:cNvGraphicFramePr>
          <p:nvPr>
            <p:extLst>
              <p:ext uri="{D42A27DB-BD31-4B8C-83A1-F6EECF244321}">
                <p14:modId xmlns:p14="http://schemas.microsoft.com/office/powerpoint/2010/main" val="3325536480"/>
              </p:ext>
            </p:extLst>
          </p:nvPr>
        </p:nvGraphicFramePr>
        <p:xfrm>
          <a:off x="761998" y="2057399"/>
          <a:ext cx="8001000" cy="3426756"/>
        </p:xfrm>
        <a:graphic>
          <a:graphicData uri="http://schemas.openxmlformats.org/drawingml/2006/table">
            <a:tbl>
              <a:tblPr firstRow="1" firstCol="1" bandRow="1"/>
              <a:tblGrid>
                <a:gridCol w="889000"/>
                <a:gridCol w="889000"/>
                <a:gridCol w="889000"/>
                <a:gridCol w="889000"/>
                <a:gridCol w="889000"/>
                <a:gridCol w="889000"/>
                <a:gridCol w="889000"/>
                <a:gridCol w="889000"/>
                <a:gridCol w="889000"/>
              </a:tblGrid>
              <a:tr h="158785">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1.1.1</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Calibri"/>
                          <a:cs typeface="Times New Roman"/>
                        </a:rPr>
                        <a:t>1.1.2</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Calibri"/>
                          <a:cs typeface="Times New Roman"/>
                        </a:rPr>
                        <a:t>1.1.3</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Calibri"/>
                          <a:cs typeface="Times New Roman"/>
                        </a:rPr>
                        <a:t>1.1.4</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Calibri"/>
                          <a:cs typeface="Times New Roman"/>
                        </a:rPr>
                        <a:t>1.1.5</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Calibri"/>
                          <a:cs typeface="Times New Roman"/>
                        </a:rPr>
                        <a:t>1.1.6</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Calibri"/>
                          <a:cs typeface="Times New Roman"/>
                        </a:rPr>
                        <a:t>1.1.7</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Calibri"/>
                          <a:cs typeface="Times New Roman"/>
                        </a:rPr>
                        <a:t>1.1.8</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580">
                <a:tc>
                  <a:txBody>
                    <a:bodyPr/>
                    <a:lstStyle/>
                    <a:p>
                      <a:pPr marL="0" marR="0">
                        <a:lnSpc>
                          <a:spcPct val="115000"/>
                        </a:lnSpc>
                        <a:spcBef>
                          <a:spcPts val="0"/>
                        </a:spcBef>
                        <a:spcAft>
                          <a:spcPts val="0"/>
                        </a:spcAft>
                      </a:pPr>
                      <a:r>
                        <a:rPr lang="en-US" sz="1000">
                          <a:effectLst/>
                          <a:latin typeface="Calibri"/>
                          <a:ea typeface="Calibri"/>
                          <a:cs typeface="Times New Roman"/>
                        </a:rPr>
                        <a:t>Systems Engineering</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Calibri"/>
                          <a:cs typeface="Times New Roman"/>
                        </a:rPr>
                        <a:t>R</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Calibri"/>
                          <a:cs typeface="Times New Roman"/>
                        </a:rPr>
                        <a:t>R P</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Calibri"/>
                          <a:cs typeface="Times New Roman"/>
                        </a:rPr>
                        <a:t>R</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833">
                <a:tc>
                  <a:txBody>
                    <a:bodyPr/>
                    <a:lstStyle/>
                    <a:p>
                      <a:pPr marL="0" marR="0">
                        <a:lnSpc>
                          <a:spcPct val="115000"/>
                        </a:lnSpc>
                        <a:spcBef>
                          <a:spcPts val="0"/>
                        </a:spcBef>
                        <a:spcAft>
                          <a:spcPts val="0"/>
                        </a:spcAft>
                      </a:pPr>
                      <a:r>
                        <a:rPr lang="en-US" sz="1000">
                          <a:effectLst/>
                          <a:latin typeface="Calibri"/>
                          <a:ea typeface="Calibri"/>
                          <a:cs typeface="Times New Roman"/>
                        </a:rPr>
                        <a:t>Software Development</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Calibri"/>
                          <a:cs typeface="Times New Roman"/>
                        </a:rPr>
                        <a:t>R P</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773">
                <a:tc>
                  <a:txBody>
                    <a:bodyPr/>
                    <a:lstStyle/>
                    <a:p>
                      <a:pPr marL="0" marR="0">
                        <a:lnSpc>
                          <a:spcPct val="115000"/>
                        </a:lnSpc>
                        <a:spcBef>
                          <a:spcPts val="0"/>
                        </a:spcBef>
                        <a:spcAft>
                          <a:spcPts val="0"/>
                        </a:spcAft>
                      </a:pPr>
                      <a:r>
                        <a:rPr lang="en-US" sz="1000">
                          <a:effectLst/>
                          <a:latin typeface="Calibri"/>
                          <a:ea typeface="Calibri"/>
                          <a:cs typeface="Times New Roman"/>
                        </a:rPr>
                        <a:t>Hardware Development</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Calibri"/>
                          <a:cs typeface="Times New Roman"/>
                        </a:rPr>
                        <a:t>R P</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580">
                <a:tc>
                  <a:txBody>
                    <a:bodyPr/>
                    <a:lstStyle/>
                    <a:p>
                      <a:pPr marL="0" marR="0">
                        <a:lnSpc>
                          <a:spcPct val="115000"/>
                        </a:lnSpc>
                        <a:spcBef>
                          <a:spcPts val="0"/>
                        </a:spcBef>
                        <a:spcAft>
                          <a:spcPts val="0"/>
                        </a:spcAft>
                      </a:pPr>
                      <a:r>
                        <a:rPr lang="en-US" sz="1000">
                          <a:effectLst/>
                          <a:latin typeface="Calibri"/>
                          <a:ea typeface="Calibri"/>
                          <a:cs typeface="Times New Roman"/>
                        </a:rPr>
                        <a:t>Test Engineering</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Calibri"/>
                          <a:cs typeface="Times New Roman"/>
                        </a:rPr>
                        <a:t>P</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580">
                <a:tc>
                  <a:txBody>
                    <a:bodyPr/>
                    <a:lstStyle/>
                    <a:p>
                      <a:pPr marL="0" marR="0">
                        <a:lnSpc>
                          <a:spcPct val="115000"/>
                        </a:lnSpc>
                        <a:spcBef>
                          <a:spcPts val="0"/>
                        </a:spcBef>
                        <a:spcAft>
                          <a:spcPts val="0"/>
                        </a:spcAft>
                      </a:pPr>
                      <a:r>
                        <a:rPr lang="en-US" sz="1000">
                          <a:effectLst/>
                          <a:latin typeface="Calibri"/>
                          <a:ea typeface="Calibri"/>
                          <a:cs typeface="Times New Roman"/>
                        </a:rPr>
                        <a:t>Quality Assurance</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Calibri"/>
                          <a:cs typeface="Times New Roman"/>
                        </a:rPr>
                        <a:t>R P</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110">
                <a:tc>
                  <a:txBody>
                    <a:bodyPr/>
                    <a:lstStyle/>
                    <a:p>
                      <a:pPr marL="0" marR="0">
                        <a:lnSpc>
                          <a:spcPct val="115000"/>
                        </a:lnSpc>
                        <a:spcBef>
                          <a:spcPts val="0"/>
                        </a:spcBef>
                        <a:spcAft>
                          <a:spcPts val="0"/>
                        </a:spcAft>
                      </a:pPr>
                      <a:r>
                        <a:rPr lang="en-US" sz="1000">
                          <a:effectLst/>
                          <a:latin typeface="Calibri"/>
                          <a:ea typeface="Calibri"/>
                          <a:cs typeface="Times New Roman"/>
                        </a:rPr>
                        <a:t>Configuration Management</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Calibri"/>
                          <a:cs typeface="Times New Roman"/>
                        </a:rPr>
                        <a:t>R P</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773">
                <a:tc>
                  <a:txBody>
                    <a:bodyPr/>
                    <a:lstStyle/>
                    <a:p>
                      <a:pPr marL="0" marR="0">
                        <a:lnSpc>
                          <a:spcPct val="115000"/>
                        </a:lnSpc>
                        <a:spcBef>
                          <a:spcPts val="0"/>
                        </a:spcBef>
                        <a:spcAft>
                          <a:spcPts val="0"/>
                        </a:spcAft>
                      </a:pPr>
                      <a:r>
                        <a:rPr lang="en-US" sz="1000">
                          <a:effectLst/>
                          <a:latin typeface="Calibri"/>
                          <a:ea typeface="Calibri"/>
                          <a:cs typeface="Times New Roman"/>
                        </a:rPr>
                        <a:t>Integrated Logistics Support</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Calibri"/>
                          <a:cs typeface="Times New Roman"/>
                        </a:rPr>
                        <a:t>P</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785">
                <a:tc>
                  <a:txBody>
                    <a:bodyPr/>
                    <a:lstStyle/>
                    <a:p>
                      <a:pPr marL="0" marR="0">
                        <a:lnSpc>
                          <a:spcPct val="115000"/>
                        </a:lnSpc>
                        <a:spcBef>
                          <a:spcPts val="0"/>
                        </a:spcBef>
                        <a:spcAft>
                          <a:spcPts val="0"/>
                        </a:spcAft>
                      </a:pPr>
                      <a:r>
                        <a:rPr lang="en-US" sz="1000">
                          <a:effectLst/>
                          <a:latin typeface="Calibri"/>
                          <a:ea typeface="Calibri"/>
                          <a:cs typeface="Times New Roman"/>
                        </a:rPr>
                        <a:t>Training</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r>
                        <a:rPr lang="en-US" sz="1000" dirty="0" smtClean="0">
                          <a:effectLst/>
                          <a:latin typeface="Calibri"/>
                          <a:ea typeface="Calibri"/>
                          <a:cs typeface="Times New Roman"/>
                        </a:rPr>
                        <a:t>empty cell</a:t>
                      </a:r>
                      <a:endParaRPr lang="en-US" sz="10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R P</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 name="Picture 1" descr="A table where R equals Responsible organizational unit, and P equals Performing organizational unit. At the top of the table is a right-pointing arrow with the caption: W B S activities. To the left of the table is a down-pointing arrow with the caption: O B S uni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25" y="1905000"/>
            <a:ext cx="8701275" cy="4186904"/>
          </a:xfrm>
          <a:prstGeom prst="rect">
            <a:avLst/>
          </a:prstGeom>
        </p:spPr>
      </p:pic>
      <p:sp>
        <p:nvSpPr>
          <p:cNvPr id="38917"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buFontTx/>
              <a:buNone/>
              <a:defRPr/>
            </a:pPr>
            <a:fld id="{A083A689-2E64-4820-85C1-4DA94FD073A7}" type="slidenum">
              <a:rPr lang="en-US" smtClean="0"/>
              <a:pPr>
                <a:buFontTx/>
                <a:buNone/>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28600"/>
            <a:ext cx="8229600" cy="1143000"/>
          </a:xfrm>
        </p:spPr>
        <p:txBody>
          <a:bodyPr/>
          <a:lstStyle/>
          <a:p>
            <a:r>
              <a:rPr lang="en-US" dirty="0" smtClean="0"/>
              <a:t>Table 9-2. Sample RACI Chart</a:t>
            </a:r>
          </a:p>
        </p:txBody>
      </p:sp>
      <p:sp>
        <p:nvSpPr>
          <p:cNvPr id="2" name="Content Placeholder 1"/>
          <p:cNvSpPr>
            <a:spLocks noGrp="1"/>
          </p:cNvSpPr>
          <p:nvPr>
            <p:ph idx="1"/>
          </p:nvPr>
        </p:nvSpPr>
        <p:spPr>
          <a:xfrm>
            <a:off x="0" y="3890725"/>
            <a:ext cx="9144000" cy="2129075"/>
          </a:xfrm>
        </p:spPr>
        <p:txBody>
          <a:bodyPr/>
          <a:lstStyle/>
          <a:p>
            <a:pPr marL="1116012" lvl="4" indent="0">
              <a:buNone/>
            </a:pPr>
            <a:r>
              <a:rPr lang="en-US" sz="2400" dirty="0"/>
              <a:t>R = responsibility</a:t>
            </a:r>
          </a:p>
          <a:p>
            <a:pPr marL="1116012" lvl="4" indent="0">
              <a:buNone/>
            </a:pPr>
            <a:r>
              <a:rPr lang="en-US" sz="2400" dirty="0"/>
              <a:t>A = accountability, only one A per task</a:t>
            </a:r>
          </a:p>
          <a:p>
            <a:pPr marL="1116012" lvl="4" indent="0">
              <a:buNone/>
            </a:pPr>
            <a:r>
              <a:rPr lang="en-US" sz="2400" dirty="0"/>
              <a:t>C = consultation</a:t>
            </a:r>
          </a:p>
          <a:p>
            <a:pPr marL="1116012" lvl="4" indent="0">
              <a:buNone/>
            </a:pPr>
            <a:r>
              <a:rPr lang="en-US" sz="2400" dirty="0"/>
              <a:t>I = </a:t>
            </a:r>
            <a:r>
              <a:rPr lang="en-US" sz="2400" dirty="0" smtClean="0"/>
              <a:t>informed</a:t>
            </a:r>
          </a:p>
          <a:p>
            <a:pPr marL="109537" indent="0">
              <a:buNone/>
            </a:pPr>
            <a:r>
              <a:rPr lang="en-US" sz="2000" dirty="0"/>
              <a:t>Note that some people reverse the definitions of responsible and accountable</a:t>
            </a:r>
            <a:r>
              <a:rPr lang="en-US" sz="2000" dirty="0" smtClean="0"/>
              <a:t>.</a:t>
            </a:r>
            <a:endParaRPr lang="en-US" sz="2000" dirty="0"/>
          </a:p>
        </p:txBody>
      </p:sp>
      <p:graphicFrame>
        <p:nvGraphicFramePr>
          <p:cNvPr id="3" name="Table 2" descr="A table titled Sample R A C I chart and has six columns and six rows. The headers are: Empty cell, Group A, Group B, Group C, Group D, and Group E."/>
          <p:cNvGraphicFramePr>
            <a:graphicFrameLocks noGrp="1"/>
          </p:cNvGraphicFramePr>
          <p:nvPr>
            <p:extLst>
              <p:ext uri="{D42A27DB-BD31-4B8C-83A1-F6EECF244321}">
                <p14:modId xmlns:p14="http://schemas.microsoft.com/office/powerpoint/2010/main" val="2280194857"/>
              </p:ext>
            </p:extLst>
          </p:nvPr>
        </p:nvGraphicFramePr>
        <p:xfrm>
          <a:off x="1828800" y="1511172"/>
          <a:ext cx="5463540" cy="1994028"/>
        </p:xfrm>
        <a:graphic>
          <a:graphicData uri="http://schemas.openxmlformats.org/drawingml/2006/table">
            <a:tbl>
              <a:tblPr firstRow="1" firstCol="1" bandRow="1"/>
              <a:tblGrid>
                <a:gridCol w="1566382"/>
                <a:gridCol w="751863"/>
                <a:gridCol w="751863"/>
                <a:gridCol w="814519"/>
                <a:gridCol w="814519"/>
                <a:gridCol w="764394"/>
              </a:tblGrid>
              <a:tr h="310614">
                <a:tc>
                  <a:txBody>
                    <a:bodyPr/>
                    <a:lstStyle/>
                    <a:p>
                      <a:pPr marL="0" marR="0" algn="ctr">
                        <a:lnSpc>
                          <a:spcPct val="115000"/>
                        </a:lnSpc>
                        <a:spcBef>
                          <a:spcPts val="0"/>
                        </a:spcBef>
                        <a:spcAft>
                          <a:spcPts val="0"/>
                        </a:spcAft>
                      </a:pPr>
                      <a:r>
                        <a:rPr lang="en-US" sz="1100" dirty="0" smtClean="0">
                          <a:solidFill>
                            <a:srgbClr val="548DD4"/>
                          </a:solidFill>
                          <a:effectLst/>
                          <a:latin typeface="Calibri"/>
                          <a:ea typeface="Calibri"/>
                          <a:cs typeface="Times New Roman"/>
                        </a:rPr>
                        <a:t>Empty cell</a:t>
                      </a:r>
                      <a:endParaRPr lang="en-US" sz="1100" dirty="0">
                        <a:solidFill>
                          <a:srgbClr val="548DD4"/>
                        </a:solidFill>
                        <a:effectLst/>
                        <a:latin typeface="Calibri"/>
                        <a:ea typeface="Calibri"/>
                        <a:cs typeface="Times New Roman"/>
                      </a:endParaRPr>
                    </a:p>
                  </a:txBody>
                  <a:tcPr marL="68580" marR="68580"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E5DFEC"/>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100" b="1" dirty="0">
                          <a:solidFill>
                            <a:srgbClr val="FFFFFF"/>
                          </a:solidFill>
                          <a:effectLst/>
                          <a:latin typeface="Calibri"/>
                          <a:ea typeface="Calibri"/>
                          <a:cs typeface="Times New Roman"/>
                        </a:rPr>
                        <a:t>Group A</a:t>
                      </a:r>
                      <a:endParaRPr lang="en-US" sz="1100" dirty="0">
                        <a:effectLst/>
                        <a:latin typeface="Calibri"/>
                        <a:ea typeface="Calibri"/>
                        <a:cs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E5DFEC"/>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100" b="1" dirty="0">
                          <a:solidFill>
                            <a:srgbClr val="FFFFFF"/>
                          </a:solidFill>
                          <a:effectLst/>
                          <a:latin typeface="Calibri"/>
                          <a:ea typeface="Calibri"/>
                          <a:cs typeface="Times New Roman"/>
                        </a:rPr>
                        <a:t>Group B</a:t>
                      </a:r>
                      <a:endParaRPr lang="en-US" sz="1100" dirty="0">
                        <a:effectLst/>
                        <a:latin typeface="Calibri"/>
                        <a:ea typeface="Calibri"/>
                        <a:cs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E5DFEC"/>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100" b="1">
                          <a:solidFill>
                            <a:srgbClr val="FFFFFF"/>
                          </a:solidFill>
                          <a:effectLst/>
                          <a:latin typeface="Calibri"/>
                          <a:ea typeface="Calibri"/>
                          <a:cs typeface="Times New Roman"/>
                        </a:rPr>
                        <a:t>Group C</a:t>
                      </a:r>
                      <a:endParaRPr lang="en-US" sz="1100">
                        <a:effectLst/>
                        <a:latin typeface="Calibri"/>
                        <a:ea typeface="Calibri"/>
                        <a:cs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E5DFEC"/>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100" b="1">
                          <a:solidFill>
                            <a:srgbClr val="FFFFFF"/>
                          </a:solidFill>
                          <a:effectLst/>
                          <a:latin typeface="Calibri"/>
                          <a:ea typeface="Calibri"/>
                          <a:cs typeface="Times New Roman"/>
                        </a:rPr>
                        <a:t>Group D</a:t>
                      </a:r>
                      <a:endParaRPr lang="en-US" sz="1100">
                        <a:effectLst/>
                        <a:latin typeface="Calibri"/>
                        <a:ea typeface="Calibri"/>
                        <a:cs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E5DFEC"/>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100" b="1">
                          <a:solidFill>
                            <a:srgbClr val="FFFFFF"/>
                          </a:solidFill>
                          <a:effectLst/>
                          <a:latin typeface="Calibri"/>
                          <a:ea typeface="Calibri"/>
                          <a:cs typeface="Times New Roman"/>
                        </a:rPr>
                        <a:t>Group E</a:t>
                      </a:r>
                      <a:endParaRPr lang="en-US" sz="1100">
                        <a:effectLst/>
                        <a:latin typeface="Calibri"/>
                        <a:ea typeface="Calibri"/>
                        <a:cs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E5DFEC"/>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548DD4"/>
                    </a:solidFill>
                  </a:tcPr>
                </a:tc>
              </a:tr>
              <a:tr h="303199">
                <a:tc>
                  <a:txBody>
                    <a:bodyPr/>
                    <a:lstStyle/>
                    <a:p>
                      <a:pPr marL="0" marR="0">
                        <a:lnSpc>
                          <a:spcPct val="115000"/>
                        </a:lnSpc>
                        <a:spcBef>
                          <a:spcPts val="0"/>
                        </a:spcBef>
                        <a:spcAft>
                          <a:spcPts val="0"/>
                        </a:spcAft>
                      </a:pPr>
                      <a:r>
                        <a:rPr lang="en-US" sz="1100" dirty="0">
                          <a:effectLst/>
                          <a:latin typeface="Baskerville Old Face"/>
                          <a:ea typeface="Calibri"/>
                          <a:cs typeface="Times New Roman"/>
                        </a:rPr>
                        <a:t>Test Plans</a:t>
                      </a:r>
                      <a:endParaRPr lang="en-US" sz="1100" dirty="0">
                        <a:effectLst/>
                        <a:latin typeface="Calibri"/>
                        <a:ea typeface="Calibri"/>
                        <a:cs typeface="Times New Roman"/>
                      </a:endParaRPr>
                    </a:p>
                  </a:txBody>
                  <a:tcPr marL="68580" marR="68580" marT="0" marB="0" anchor="ctr">
                    <a:lnL w="12700" cap="flat" cmpd="sng" algn="ctr">
                      <a:solidFill>
                        <a:srgbClr val="E5DFEC"/>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100" dirty="0">
                          <a:effectLst/>
                          <a:latin typeface="Baskerville Old Face"/>
                          <a:ea typeface="Calibri"/>
                          <a:cs typeface="Times New Roman"/>
                        </a:rPr>
                        <a:t>R</a:t>
                      </a:r>
                      <a:endParaRPr lang="en-US" sz="1100" dirty="0">
                        <a:effectLst/>
                        <a:latin typeface="Calibri"/>
                        <a:ea typeface="Calibri"/>
                        <a:cs typeface="Times New Roman"/>
                      </a:endParaRPr>
                    </a:p>
                  </a:txBody>
                  <a:tcPr marL="68580" marR="68580"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100" dirty="0">
                          <a:effectLst/>
                          <a:latin typeface="Baskerville Old Face"/>
                          <a:ea typeface="Calibri"/>
                          <a:cs typeface="Times New Roman"/>
                        </a:rPr>
                        <a:t>A</a:t>
                      </a:r>
                      <a:endParaRPr lang="en-US" sz="1100" dirty="0">
                        <a:effectLst/>
                        <a:latin typeface="Calibri"/>
                        <a:ea typeface="Calibri"/>
                        <a:cs typeface="Times New Roman"/>
                      </a:endParaRPr>
                    </a:p>
                  </a:txBody>
                  <a:tcPr marL="68580" marR="68580"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100" dirty="0">
                          <a:effectLst/>
                          <a:latin typeface="Baskerville Old Face"/>
                          <a:ea typeface="Calibri"/>
                          <a:cs typeface="Times New Roman"/>
                        </a:rPr>
                        <a:t>C</a:t>
                      </a:r>
                      <a:endParaRPr lang="en-US" sz="1100" dirty="0">
                        <a:effectLst/>
                        <a:latin typeface="Calibri"/>
                        <a:ea typeface="Calibri"/>
                        <a:cs typeface="Times New Roman"/>
                      </a:endParaRPr>
                    </a:p>
                  </a:txBody>
                  <a:tcPr marL="68580" marR="68580"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100" dirty="0">
                          <a:effectLst/>
                          <a:latin typeface="Baskerville Old Face"/>
                          <a:ea typeface="Calibri"/>
                          <a:cs typeface="Times New Roman"/>
                        </a:rPr>
                        <a:t>C</a:t>
                      </a:r>
                      <a:endParaRPr lang="en-US" sz="1100" dirty="0">
                        <a:effectLst/>
                        <a:latin typeface="Calibri"/>
                        <a:ea typeface="Calibri"/>
                        <a:cs typeface="Times New Roman"/>
                      </a:endParaRPr>
                    </a:p>
                  </a:txBody>
                  <a:tcPr marL="68580" marR="68580"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100">
                          <a:effectLst/>
                          <a:latin typeface="Baskerville Old Face"/>
                          <a:ea typeface="Calibri"/>
                          <a:cs typeface="Times New Roman"/>
                        </a:rPr>
                        <a:t>I</a:t>
                      </a:r>
                      <a:endParaRPr lang="en-US" sz="1100">
                        <a:effectLst/>
                        <a:latin typeface="Calibri"/>
                        <a:ea typeface="Calibri"/>
                        <a:cs typeface="Times New Roman"/>
                      </a:endParaRPr>
                    </a:p>
                  </a:txBody>
                  <a:tcPr marL="68580" marR="68580"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r>
              <a:tr h="303199">
                <a:tc>
                  <a:txBody>
                    <a:bodyPr/>
                    <a:lstStyle/>
                    <a:p>
                      <a:pPr marL="0" marR="0">
                        <a:lnSpc>
                          <a:spcPct val="115000"/>
                        </a:lnSpc>
                        <a:spcBef>
                          <a:spcPts val="0"/>
                        </a:spcBef>
                        <a:spcAft>
                          <a:spcPts val="0"/>
                        </a:spcAft>
                      </a:pPr>
                      <a:r>
                        <a:rPr lang="en-US" sz="1100">
                          <a:effectLst/>
                          <a:latin typeface="Baskerville Old Face"/>
                          <a:ea typeface="Calibri"/>
                          <a:cs typeface="Times New Roman"/>
                        </a:rPr>
                        <a:t>Unit Test</a:t>
                      </a:r>
                      <a:endParaRPr lang="en-US" sz="1100">
                        <a:effectLst/>
                        <a:latin typeface="Calibri"/>
                        <a:ea typeface="Calibri"/>
                        <a:cs typeface="Times New Roman"/>
                      </a:endParaRPr>
                    </a:p>
                  </a:txBody>
                  <a:tcPr marL="68580" marR="68580"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100">
                          <a:effectLst/>
                          <a:latin typeface="Baskerville Old Face"/>
                          <a:ea typeface="Calibri"/>
                          <a:cs typeface="Times New Roman"/>
                        </a:rPr>
                        <a:t>C</a:t>
                      </a:r>
                      <a:endParaRPr lang="en-US" sz="1100">
                        <a:effectLst/>
                        <a:latin typeface="Calibri"/>
                        <a:ea typeface="Calibri"/>
                        <a:cs typeface="Times New Roman"/>
                      </a:endParaRPr>
                    </a:p>
                  </a:txBody>
                  <a:tcPr marL="68580" marR="68580"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100">
                          <a:effectLst/>
                          <a:latin typeface="Baskerville Old Face"/>
                          <a:ea typeface="Calibri"/>
                          <a:cs typeface="Times New Roman"/>
                        </a:rPr>
                        <a:t>I</a:t>
                      </a:r>
                      <a:endParaRPr lang="en-US" sz="1100">
                        <a:effectLst/>
                        <a:latin typeface="Calibri"/>
                        <a:ea typeface="Calibri"/>
                        <a:cs typeface="Times New Roman"/>
                      </a:endParaRPr>
                    </a:p>
                  </a:txBody>
                  <a:tcPr marL="68580" marR="68580"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100" dirty="0">
                          <a:effectLst/>
                          <a:latin typeface="Baskerville Old Face"/>
                          <a:ea typeface="Calibri"/>
                          <a:cs typeface="Times New Roman"/>
                        </a:rPr>
                        <a:t>R</a:t>
                      </a:r>
                      <a:endParaRPr lang="en-US" sz="1100" dirty="0">
                        <a:effectLst/>
                        <a:latin typeface="Calibri"/>
                        <a:ea typeface="Calibri"/>
                        <a:cs typeface="Times New Roman"/>
                      </a:endParaRPr>
                    </a:p>
                  </a:txBody>
                  <a:tcPr marL="68580" marR="68580"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100">
                          <a:effectLst/>
                          <a:latin typeface="Baskerville Old Face"/>
                          <a:ea typeface="Calibri"/>
                          <a:cs typeface="Times New Roman"/>
                        </a:rPr>
                        <a:t>A</a:t>
                      </a:r>
                      <a:endParaRPr lang="en-US" sz="1100">
                        <a:effectLst/>
                        <a:latin typeface="Calibri"/>
                        <a:ea typeface="Calibri"/>
                        <a:cs typeface="Times New Roman"/>
                      </a:endParaRPr>
                    </a:p>
                  </a:txBody>
                  <a:tcPr marL="68580" marR="68580"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100" dirty="0">
                          <a:effectLst/>
                          <a:latin typeface="Baskerville Old Face"/>
                          <a:ea typeface="Calibri"/>
                          <a:cs typeface="Times New Roman"/>
                        </a:rPr>
                        <a:t>I</a:t>
                      </a:r>
                      <a:endParaRPr lang="en-US" sz="1100" dirty="0">
                        <a:effectLst/>
                        <a:latin typeface="Calibri"/>
                        <a:ea typeface="Calibri"/>
                        <a:cs typeface="Times New Roman"/>
                      </a:endParaRPr>
                    </a:p>
                  </a:txBody>
                  <a:tcPr marL="68580" marR="68580"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8DB3E2"/>
                    </a:solidFill>
                  </a:tcPr>
                </a:tc>
              </a:tr>
              <a:tr h="288369">
                <a:tc>
                  <a:txBody>
                    <a:bodyPr/>
                    <a:lstStyle/>
                    <a:p>
                      <a:pPr marL="0" marR="0">
                        <a:lnSpc>
                          <a:spcPct val="115000"/>
                        </a:lnSpc>
                        <a:spcBef>
                          <a:spcPts val="0"/>
                        </a:spcBef>
                        <a:spcAft>
                          <a:spcPts val="0"/>
                        </a:spcAft>
                      </a:pPr>
                      <a:r>
                        <a:rPr lang="en-US" sz="1100" dirty="0">
                          <a:effectLst/>
                          <a:latin typeface="Baskerville Old Face"/>
                          <a:ea typeface="Calibri"/>
                          <a:cs typeface="Times New Roman"/>
                        </a:rPr>
                        <a:t>Integration Test</a:t>
                      </a:r>
                      <a:endParaRPr lang="en-US" sz="1100" dirty="0">
                        <a:effectLst/>
                        <a:latin typeface="Calibri"/>
                        <a:ea typeface="Calibri"/>
                        <a:cs typeface="Times New Roman"/>
                      </a:endParaRPr>
                    </a:p>
                  </a:txBody>
                  <a:tcPr marL="68580" marR="68580" marT="0" marB="0" anchor="ctr">
                    <a:lnL w="12700" cap="flat" cmpd="sng" algn="ctr">
                      <a:solidFill>
                        <a:srgbClr val="E5DFEC"/>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100" dirty="0">
                          <a:effectLst/>
                          <a:latin typeface="Baskerville Old Face"/>
                          <a:ea typeface="Calibri"/>
                          <a:cs typeface="Times New Roman"/>
                        </a:rPr>
                        <a:t>A</a:t>
                      </a:r>
                      <a:endParaRPr lang="en-US" sz="1100" dirty="0">
                        <a:effectLst/>
                        <a:latin typeface="Calibri"/>
                        <a:ea typeface="Calibri"/>
                        <a:cs typeface="Times New Roman"/>
                      </a:endParaRPr>
                    </a:p>
                  </a:txBody>
                  <a:tcPr marL="68580" marR="68580"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100">
                          <a:effectLst/>
                          <a:latin typeface="Baskerville Old Face"/>
                          <a:ea typeface="Calibri"/>
                          <a:cs typeface="Times New Roman"/>
                        </a:rPr>
                        <a:t>R</a:t>
                      </a:r>
                      <a:endParaRPr lang="en-US" sz="1100">
                        <a:effectLst/>
                        <a:latin typeface="Calibri"/>
                        <a:ea typeface="Calibri"/>
                        <a:cs typeface="Times New Roman"/>
                      </a:endParaRPr>
                    </a:p>
                  </a:txBody>
                  <a:tcPr marL="68580" marR="68580"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100" dirty="0">
                          <a:effectLst/>
                          <a:latin typeface="Baskerville Old Face"/>
                          <a:ea typeface="Calibri"/>
                          <a:cs typeface="Times New Roman"/>
                        </a:rPr>
                        <a:t>I</a:t>
                      </a:r>
                      <a:endParaRPr lang="en-US" sz="1100" dirty="0">
                        <a:effectLst/>
                        <a:latin typeface="Calibri"/>
                        <a:ea typeface="Calibri"/>
                        <a:cs typeface="Times New Roman"/>
                      </a:endParaRPr>
                    </a:p>
                  </a:txBody>
                  <a:tcPr marL="68580" marR="68580"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100" dirty="0">
                          <a:effectLst/>
                          <a:latin typeface="Baskerville Old Face"/>
                          <a:ea typeface="Calibri"/>
                          <a:cs typeface="Times New Roman"/>
                        </a:rPr>
                        <a:t>C</a:t>
                      </a:r>
                      <a:endParaRPr lang="en-US" sz="1100" dirty="0">
                        <a:effectLst/>
                        <a:latin typeface="Calibri"/>
                        <a:ea typeface="Calibri"/>
                        <a:cs typeface="Times New Roman"/>
                      </a:endParaRPr>
                    </a:p>
                  </a:txBody>
                  <a:tcPr marL="68580" marR="68580"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100" dirty="0">
                          <a:effectLst/>
                          <a:latin typeface="Baskerville Old Face"/>
                          <a:ea typeface="Calibri"/>
                          <a:cs typeface="Times New Roman"/>
                        </a:rPr>
                        <a:t>C</a:t>
                      </a:r>
                      <a:endParaRPr lang="en-US" sz="1100" dirty="0">
                        <a:effectLst/>
                        <a:latin typeface="Calibri"/>
                        <a:ea typeface="Calibri"/>
                        <a:cs typeface="Times New Roman"/>
                      </a:endParaRPr>
                    </a:p>
                  </a:txBody>
                  <a:tcPr marL="68580" marR="68580"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r>
              <a:tr h="288369">
                <a:tc>
                  <a:txBody>
                    <a:bodyPr/>
                    <a:lstStyle/>
                    <a:p>
                      <a:pPr marL="0" marR="0">
                        <a:lnSpc>
                          <a:spcPct val="115000"/>
                        </a:lnSpc>
                        <a:spcBef>
                          <a:spcPts val="0"/>
                        </a:spcBef>
                        <a:spcAft>
                          <a:spcPts val="0"/>
                        </a:spcAft>
                      </a:pPr>
                      <a:r>
                        <a:rPr lang="en-US" sz="1100" dirty="0">
                          <a:effectLst/>
                          <a:latin typeface="Baskerville Old Face"/>
                          <a:ea typeface="Calibri"/>
                          <a:cs typeface="Times New Roman"/>
                        </a:rPr>
                        <a:t>System Test</a:t>
                      </a:r>
                      <a:endParaRPr lang="en-US" sz="1100" dirty="0">
                        <a:effectLst/>
                        <a:latin typeface="Calibri"/>
                        <a:ea typeface="Calibri"/>
                        <a:cs typeface="Times New Roman"/>
                      </a:endParaRPr>
                    </a:p>
                  </a:txBody>
                  <a:tcPr marL="68580" marR="68580"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100">
                          <a:effectLst/>
                          <a:latin typeface="Baskerville Old Face"/>
                          <a:ea typeface="Calibri"/>
                          <a:cs typeface="Times New Roman"/>
                        </a:rPr>
                        <a:t>I</a:t>
                      </a:r>
                      <a:endParaRPr lang="en-US" sz="1100">
                        <a:effectLst/>
                        <a:latin typeface="Calibri"/>
                        <a:ea typeface="Calibri"/>
                        <a:cs typeface="Times New Roman"/>
                      </a:endParaRPr>
                    </a:p>
                  </a:txBody>
                  <a:tcPr marL="68580" marR="68580"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100" dirty="0">
                          <a:effectLst/>
                          <a:latin typeface="Baskerville Old Face"/>
                          <a:ea typeface="Calibri"/>
                          <a:cs typeface="Times New Roman"/>
                        </a:rPr>
                        <a:t>C</a:t>
                      </a:r>
                      <a:endParaRPr lang="en-US" sz="1100" dirty="0">
                        <a:effectLst/>
                        <a:latin typeface="Calibri"/>
                        <a:ea typeface="Calibri"/>
                        <a:cs typeface="Times New Roman"/>
                      </a:endParaRPr>
                    </a:p>
                  </a:txBody>
                  <a:tcPr marL="68580" marR="68580"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100">
                          <a:effectLst/>
                          <a:latin typeface="Baskerville Old Face"/>
                          <a:ea typeface="Calibri"/>
                          <a:cs typeface="Times New Roman"/>
                        </a:rPr>
                        <a:t>A</a:t>
                      </a:r>
                      <a:endParaRPr lang="en-US" sz="1100">
                        <a:effectLst/>
                        <a:latin typeface="Calibri"/>
                        <a:ea typeface="Calibri"/>
                        <a:cs typeface="Times New Roman"/>
                      </a:endParaRPr>
                    </a:p>
                  </a:txBody>
                  <a:tcPr marL="68580" marR="68580"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100" dirty="0">
                          <a:effectLst/>
                          <a:latin typeface="Baskerville Old Face"/>
                          <a:ea typeface="Calibri"/>
                          <a:cs typeface="Times New Roman"/>
                        </a:rPr>
                        <a:t>I</a:t>
                      </a:r>
                      <a:endParaRPr lang="en-US" sz="1100" dirty="0">
                        <a:effectLst/>
                        <a:latin typeface="Calibri"/>
                        <a:ea typeface="Calibri"/>
                        <a:cs typeface="Times New Roman"/>
                      </a:endParaRPr>
                    </a:p>
                  </a:txBody>
                  <a:tcPr marL="68580" marR="68580"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100" dirty="0">
                          <a:effectLst/>
                          <a:latin typeface="Baskerville Old Face"/>
                          <a:ea typeface="Calibri"/>
                          <a:cs typeface="Times New Roman"/>
                        </a:rPr>
                        <a:t>R</a:t>
                      </a:r>
                      <a:endParaRPr lang="en-US" sz="1100" dirty="0">
                        <a:effectLst/>
                        <a:latin typeface="Calibri"/>
                        <a:ea typeface="Calibri"/>
                        <a:cs typeface="Times New Roman"/>
                      </a:endParaRPr>
                    </a:p>
                  </a:txBody>
                  <a:tcPr marL="68580" marR="68580"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8DB3E2"/>
                    </a:solidFill>
                  </a:tcPr>
                </a:tc>
              </a:tr>
              <a:tr h="500278">
                <a:tc>
                  <a:txBody>
                    <a:bodyPr/>
                    <a:lstStyle/>
                    <a:p>
                      <a:pPr marL="0" marR="0">
                        <a:lnSpc>
                          <a:spcPct val="115000"/>
                        </a:lnSpc>
                        <a:spcBef>
                          <a:spcPts val="0"/>
                        </a:spcBef>
                        <a:spcAft>
                          <a:spcPts val="0"/>
                        </a:spcAft>
                      </a:pPr>
                      <a:r>
                        <a:rPr lang="en-US" sz="1100">
                          <a:effectLst/>
                          <a:latin typeface="Baskerville Old Face"/>
                          <a:ea typeface="Calibri"/>
                          <a:cs typeface="Times New Roman"/>
                        </a:rPr>
                        <a:t>User Acceptance</a:t>
                      </a:r>
                      <a:endParaRPr lang="en-US" sz="1100">
                        <a:effectLst/>
                        <a:latin typeface="Calibri"/>
                        <a:ea typeface="Calibri"/>
                        <a:cs typeface="Times New Roman"/>
                      </a:endParaRPr>
                    </a:p>
                    <a:p>
                      <a:pPr marL="0" marR="0">
                        <a:lnSpc>
                          <a:spcPct val="115000"/>
                        </a:lnSpc>
                        <a:spcBef>
                          <a:spcPts val="0"/>
                        </a:spcBef>
                        <a:spcAft>
                          <a:spcPts val="0"/>
                        </a:spcAft>
                      </a:pPr>
                      <a:r>
                        <a:rPr lang="en-US" sz="1100">
                          <a:effectLst/>
                          <a:latin typeface="Baskerville Old Face"/>
                          <a:ea typeface="Calibri"/>
                          <a:cs typeface="Times New Roman"/>
                        </a:rPr>
                        <a:t>Test</a:t>
                      </a:r>
                      <a:endParaRPr lang="en-US" sz="1100">
                        <a:effectLst/>
                        <a:latin typeface="Calibri"/>
                        <a:ea typeface="Calibri"/>
                        <a:cs typeface="Times New Roman"/>
                      </a:endParaRPr>
                    </a:p>
                  </a:txBody>
                  <a:tcPr marL="68580" marR="68580" marT="0" marB="0" anchor="ctr">
                    <a:lnL w="12700" cap="flat" cmpd="sng" algn="ctr">
                      <a:solidFill>
                        <a:srgbClr val="E5DFEC"/>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E5DFEC"/>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100" dirty="0">
                          <a:effectLst/>
                          <a:latin typeface="Baskerville Old Face"/>
                          <a:ea typeface="Calibri"/>
                          <a:cs typeface="Times New Roman"/>
                        </a:rPr>
                        <a:t>R</a:t>
                      </a:r>
                      <a:endParaRPr lang="en-US" sz="1100" dirty="0">
                        <a:effectLst/>
                        <a:latin typeface="Calibri"/>
                        <a:ea typeface="Calibri"/>
                        <a:cs typeface="Times New Roman"/>
                      </a:endParaRPr>
                    </a:p>
                  </a:txBody>
                  <a:tcPr marL="68580" marR="68580"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E5DFEC"/>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100">
                          <a:effectLst/>
                          <a:latin typeface="Baskerville Old Face"/>
                          <a:ea typeface="Calibri"/>
                          <a:cs typeface="Times New Roman"/>
                        </a:rPr>
                        <a:t>I</a:t>
                      </a:r>
                      <a:endParaRPr lang="en-US" sz="1100">
                        <a:effectLst/>
                        <a:latin typeface="Calibri"/>
                        <a:ea typeface="Calibri"/>
                        <a:cs typeface="Times New Roman"/>
                      </a:endParaRPr>
                    </a:p>
                  </a:txBody>
                  <a:tcPr marL="68580" marR="68580"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E5DFEC"/>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100">
                          <a:effectLst/>
                          <a:latin typeface="Baskerville Old Face"/>
                          <a:ea typeface="Calibri"/>
                          <a:cs typeface="Times New Roman"/>
                        </a:rPr>
                        <a:t>C</a:t>
                      </a:r>
                      <a:endParaRPr lang="en-US" sz="1100">
                        <a:effectLst/>
                        <a:latin typeface="Calibri"/>
                        <a:ea typeface="Calibri"/>
                        <a:cs typeface="Times New Roman"/>
                      </a:endParaRPr>
                    </a:p>
                  </a:txBody>
                  <a:tcPr marL="68580" marR="68580"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E5DFEC"/>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100" dirty="0">
                          <a:effectLst/>
                          <a:latin typeface="Baskerville Old Face"/>
                          <a:ea typeface="Calibri"/>
                          <a:cs typeface="Times New Roman"/>
                        </a:rPr>
                        <a:t>R</a:t>
                      </a:r>
                      <a:endParaRPr lang="en-US" sz="1100" dirty="0">
                        <a:effectLst/>
                        <a:latin typeface="Calibri"/>
                        <a:ea typeface="Calibri"/>
                        <a:cs typeface="Times New Roman"/>
                      </a:endParaRPr>
                    </a:p>
                  </a:txBody>
                  <a:tcPr marL="68580" marR="68580"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E5DFEC"/>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100" dirty="0">
                          <a:effectLst/>
                          <a:latin typeface="Baskerville Old Face"/>
                          <a:ea typeface="Calibri"/>
                          <a:cs typeface="Times New Roman"/>
                        </a:rPr>
                        <a:t>A</a:t>
                      </a:r>
                      <a:endParaRPr lang="en-US" sz="1100" dirty="0">
                        <a:effectLst/>
                        <a:latin typeface="Calibri"/>
                        <a:ea typeface="Calibri"/>
                        <a:cs typeface="Times New Roman"/>
                      </a:endParaRPr>
                    </a:p>
                  </a:txBody>
                  <a:tcPr marL="68580" marR="68580"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E5DFEC"/>
                      </a:solidFill>
                      <a:prstDash val="solid"/>
                      <a:round/>
                      <a:headEnd type="none" w="med" len="med"/>
                      <a:tailEnd type="none" w="med" len="med"/>
                    </a:lnB>
                    <a:solidFill>
                      <a:srgbClr val="C6D9F1"/>
                    </a:solidFill>
                  </a:tcPr>
                </a:tc>
              </a:tr>
            </a:tbl>
          </a:graphicData>
        </a:graphic>
      </p:graphicFrame>
      <p:sp>
        <p:nvSpPr>
          <p:cNvPr id="40966" name="Footer Placeholder 7"/>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Eighth Edition</a:t>
            </a:r>
          </a:p>
        </p:txBody>
      </p:sp>
      <p:sp>
        <p:nvSpPr>
          <p:cNvPr id="7" name="Slide Number Placeholder 6"/>
          <p:cNvSpPr>
            <a:spLocks noGrp="1"/>
          </p:cNvSpPr>
          <p:nvPr>
            <p:ph type="sldNum" sz="quarter" idx="11"/>
          </p:nvPr>
        </p:nvSpPr>
        <p:spPr/>
        <p:txBody>
          <a:bodyPr/>
          <a:lstStyle/>
          <a:p>
            <a:pPr>
              <a:buFontTx/>
              <a:buNone/>
              <a:defRPr/>
            </a:pPr>
            <a:fld id="{42601972-3A38-41CC-8F76-1ED103C0F30A}" type="slidenum">
              <a:rPr lang="en-US" smtClean="0"/>
              <a:pPr>
                <a:buFontTx/>
                <a:buNone/>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dirty="0" smtClean="0"/>
              <a:t>Staffing Management Plans and Resource Histograms</a:t>
            </a:r>
          </a:p>
        </p:txBody>
      </p:sp>
      <p:sp>
        <p:nvSpPr>
          <p:cNvPr id="41987" name="Rectangle 3"/>
          <p:cNvSpPr>
            <a:spLocks noGrp="1" noChangeArrowheads="1"/>
          </p:cNvSpPr>
          <p:nvPr>
            <p:ph idx="1"/>
          </p:nvPr>
        </p:nvSpPr>
        <p:spPr>
          <a:xfrm>
            <a:off x="457200" y="1600200"/>
            <a:ext cx="8229600" cy="3124200"/>
          </a:xfrm>
        </p:spPr>
        <p:txBody>
          <a:bodyPr/>
          <a:lstStyle/>
          <a:p>
            <a:r>
              <a:rPr lang="en-US" dirty="0" smtClean="0"/>
              <a:t>A </a:t>
            </a:r>
            <a:r>
              <a:rPr lang="en-US" b="1" dirty="0" smtClean="0"/>
              <a:t>staffing management plan </a:t>
            </a:r>
            <a:r>
              <a:rPr lang="en-US" dirty="0" smtClean="0"/>
              <a:t>describes when and how people will be added to and taken off the project team</a:t>
            </a:r>
          </a:p>
          <a:p>
            <a:r>
              <a:rPr lang="en-US" dirty="0" smtClean="0"/>
              <a:t>A </a:t>
            </a:r>
            <a:r>
              <a:rPr lang="en-US" b="1" dirty="0" smtClean="0"/>
              <a:t>resource histogram </a:t>
            </a:r>
            <a:r>
              <a:rPr lang="en-US" dirty="0" smtClean="0"/>
              <a:t>is a column chart that shows the number of resources assigned to a project over time </a:t>
            </a:r>
          </a:p>
        </p:txBody>
      </p:sp>
      <p:sp>
        <p:nvSpPr>
          <p:cNvPr id="4198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282F491C-0DB5-4247-9EB0-1BEB32805F53}"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914400"/>
          </a:xfrm>
        </p:spPr>
        <p:txBody>
          <a:bodyPr>
            <a:normAutofit fontScale="90000"/>
          </a:bodyPr>
          <a:lstStyle/>
          <a:p>
            <a:r>
              <a:rPr lang="en-US" sz="3600" dirty="0" smtClean="0"/>
              <a:t>Figure 9-6. Sample Resource Histogram</a:t>
            </a:r>
          </a:p>
        </p:txBody>
      </p:sp>
      <p:pic>
        <p:nvPicPr>
          <p:cNvPr id="2" name="Picture 1" descr="A histogram. The x-axis consists of six months: January, February, March, April, May, and June. The y-axis, Number of People, ranges from 0 to 8. Below the histogram is a key for four vocations: Managers, Business analysts, Programmers, and Technical writers. In January, there is one manager, two business analysts, and one programmer. In February, there is one manager, two business analysts, and one programmer. In March, there is one manager, two business analysts, and four programmers. In April, there is one manager, one business analyst, four programmers, and one technical writer. In May, there is one manager, one business analyst, four programmers, and one technical writer. In June, there is one manager, one business analyst, one programmer, and one technical wri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1" y="1066800"/>
            <a:ext cx="8077199" cy="5251292"/>
          </a:xfrm>
          <a:prstGeom prst="rect">
            <a:avLst/>
          </a:prstGeom>
        </p:spPr>
      </p:pic>
      <p:sp>
        <p:nvSpPr>
          <p:cNvPr id="43013"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buFontTx/>
              <a:buNone/>
              <a:defRPr/>
            </a:pPr>
            <a:fld id="{0FB58D0B-65DB-4B3C-9292-8B6D37ED86F9}" type="slidenum">
              <a:rPr lang="en-US" smtClean="0"/>
              <a:pPr>
                <a:buFontTx/>
                <a:buNone/>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350837"/>
            <a:ext cx="8305800" cy="868363"/>
          </a:xfrm>
        </p:spPr>
        <p:txBody>
          <a:bodyPr/>
          <a:lstStyle/>
          <a:p>
            <a:r>
              <a:rPr lang="en-US" dirty="0" smtClean="0"/>
              <a:t>Acquiring the Project Team</a:t>
            </a:r>
            <a:endParaRPr lang="en-US" sz="4800" dirty="0" smtClean="0"/>
          </a:p>
        </p:txBody>
      </p:sp>
      <p:sp>
        <p:nvSpPr>
          <p:cNvPr id="45059" name="Rectangle 3"/>
          <p:cNvSpPr>
            <a:spLocks noGrp="1" noChangeArrowheads="1"/>
          </p:cNvSpPr>
          <p:nvPr>
            <p:ph idx="1"/>
          </p:nvPr>
        </p:nvSpPr>
        <p:spPr>
          <a:xfrm>
            <a:off x="381000" y="1447800"/>
            <a:ext cx="8305800" cy="2895600"/>
          </a:xfrm>
        </p:spPr>
        <p:txBody>
          <a:bodyPr/>
          <a:lstStyle/>
          <a:p>
            <a:pPr>
              <a:lnSpc>
                <a:spcPct val="90000"/>
              </a:lnSpc>
            </a:pPr>
            <a:r>
              <a:rPr lang="en-US" dirty="0" smtClean="0"/>
              <a:t>Acquiring qualified people for teams is crucial</a:t>
            </a:r>
          </a:p>
          <a:p>
            <a:pPr>
              <a:lnSpc>
                <a:spcPct val="90000"/>
              </a:lnSpc>
            </a:pPr>
            <a:r>
              <a:rPr lang="en-US" dirty="0" smtClean="0"/>
              <a:t>The project manager who is the smartest person on the team has done a poor job of recruiting!</a:t>
            </a:r>
          </a:p>
          <a:p>
            <a:pPr>
              <a:lnSpc>
                <a:spcPct val="90000"/>
              </a:lnSpc>
            </a:pPr>
            <a:r>
              <a:rPr lang="en-US" dirty="0" smtClean="0"/>
              <a:t>It’s important to assign the appropriate type and number of people to work on projects at the appropriate times</a:t>
            </a:r>
          </a:p>
        </p:txBody>
      </p:sp>
      <p:sp>
        <p:nvSpPr>
          <p:cNvPr id="4506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A6AE158C-4FC1-4EEE-83AE-90E1C09F8B54}"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0"/>
            <a:ext cx="8229600" cy="1143000"/>
          </a:xfrm>
        </p:spPr>
        <p:txBody>
          <a:bodyPr/>
          <a:lstStyle/>
          <a:p>
            <a:r>
              <a:rPr lang="en-US" dirty="0" smtClean="0"/>
              <a:t>Resource Assignment</a:t>
            </a:r>
          </a:p>
        </p:txBody>
      </p:sp>
      <p:sp>
        <p:nvSpPr>
          <p:cNvPr id="46083" name="Content Placeholder 2"/>
          <p:cNvSpPr>
            <a:spLocks noGrp="1"/>
          </p:cNvSpPr>
          <p:nvPr>
            <p:ph idx="1"/>
          </p:nvPr>
        </p:nvSpPr>
        <p:spPr>
          <a:xfrm>
            <a:off x="457200" y="1295400"/>
            <a:ext cx="8458200" cy="4525962"/>
          </a:xfrm>
        </p:spPr>
        <p:txBody>
          <a:bodyPr/>
          <a:lstStyle/>
          <a:p>
            <a:pPr>
              <a:lnSpc>
                <a:spcPct val="90000"/>
              </a:lnSpc>
            </a:pPr>
            <a:r>
              <a:rPr lang="en-US" sz="2400" dirty="0" smtClean="0"/>
              <a:t>Staffing plans and good hiring procedures are important, as are incentives for recruiting and retention</a:t>
            </a:r>
          </a:p>
          <a:p>
            <a:pPr lvl="1">
              <a:lnSpc>
                <a:spcPct val="90000"/>
              </a:lnSpc>
            </a:pPr>
            <a:r>
              <a:rPr lang="en-US" sz="2000" dirty="0" smtClean="0"/>
              <a:t>Some companies give their employees one dollar for every hour a new person they helped hire works</a:t>
            </a:r>
          </a:p>
          <a:p>
            <a:pPr lvl="1">
              <a:lnSpc>
                <a:spcPct val="90000"/>
              </a:lnSpc>
            </a:pPr>
            <a:r>
              <a:rPr lang="en-US" sz="2000" dirty="0" smtClean="0"/>
              <a:t>Some organizations allow people to work from home as an incentive</a:t>
            </a:r>
          </a:p>
          <a:p>
            <a:r>
              <a:rPr lang="en-US" sz="2400" dirty="0" smtClean="0"/>
              <a:t>Enrollment in U.S. computer science and engineering programs has dropped almost in half since 2000, and one-third of U.S. workers were over the age of 50 by 2010</a:t>
            </a:r>
          </a:p>
          <a:p>
            <a:r>
              <a:rPr lang="en-US" sz="2400" dirty="0" smtClean="0"/>
              <a:t>CIO’s researchers suggest that organizations rethink hiring practices and incentives to hire and retain IT talent</a:t>
            </a:r>
          </a:p>
        </p:txBody>
      </p:sp>
      <p:sp>
        <p:nvSpPr>
          <p:cNvPr id="46084"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1"/>
          </p:nvPr>
        </p:nvSpPr>
        <p:spPr/>
        <p:txBody>
          <a:bodyPr/>
          <a:lstStyle/>
          <a:p>
            <a:pPr>
              <a:defRPr/>
            </a:pPr>
            <a:fld id="{D4360CA7-700B-46C4-B1DC-5F287A681B2F}"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76200"/>
            <a:ext cx="8229600" cy="990600"/>
          </a:xfrm>
        </p:spPr>
        <p:txBody>
          <a:bodyPr/>
          <a:lstStyle/>
          <a:p>
            <a:r>
              <a:rPr lang="en-US" dirty="0" smtClean="0"/>
              <a:t>Best Practice</a:t>
            </a:r>
          </a:p>
        </p:txBody>
      </p:sp>
      <p:sp>
        <p:nvSpPr>
          <p:cNvPr id="47107" name="Content Placeholder 2"/>
          <p:cNvSpPr>
            <a:spLocks noGrp="1"/>
          </p:cNvSpPr>
          <p:nvPr>
            <p:ph idx="1"/>
          </p:nvPr>
        </p:nvSpPr>
        <p:spPr>
          <a:xfrm>
            <a:off x="457200" y="1219200"/>
            <a:ext cx="8229600" cy="4525962"/>
          </a:xfrm>
        </p:spPr>
        <p:txBody>
          <a:bodyPr/>
          <a:lstStyle/>
          <a:p>
            <a:r>
              <a:rPr lang="en-US" dirty="0" smtClean="0"/>
              <a:t>Best practices can be applied to include the best places for people to work</a:t>
            </a:r>
          </a:p>
          <a:p>
            <a:pPr lvl="1"/>
            <a:r>
              <a:rPr lang="en-US" dirty="0" smtClean="0"/>
              <a:t>For example, Fortune Magazine lists the “100 Best Companies to Work For” in the United States every year, with Google taking the honors for the sixth time in 2015</a:t>
            </a:r>
          </a:p>
          <a:p>
            <a:pPr lvl="1"/>
            <a:r>
              <a:rPr lang="en-US" dirty="0" smtClean="0"/>
              <a:t>Working Mothers Magazine lists the best companies in the U.S. for women based on benefits for working families</a:t>
            </a:r>
          </a:p>
          <a:p>
            <a:pPr lvl="1"/>
            <a:r>
              <a:rPr lang="en-US" dirty="0" smtClean="0"/>
              <a:t>The Timesonline (www.timesonline.co.uk) provides the Sunday Times list of the 100 Best Companies to Work For, a key benchmark against which UK companies can judge their Best Practice performance as employers</a:t>
            </a:r>
          </a:p>
        </p:txBody>
      </p:sp>
      <p:sp>
        <p:nvSpPr>
          <p:cNvPr id="47108"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1"/>
          </p:nvPr>
        </p:nvSpPr>
        <p:spPr/>
        <p:txBody>
          <a:bodyPr/>
          <a:lstStyle/>
          <a:p>
            <a:pPr>
              <a:defRPr/>
            </a:pPr>
            <a:fld id="{2A5A67A8-BA1E-4A6C-AC18-C4753C061138}"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dirty="0" smtClean="0"/>
              <a:t>The Importance of Human Resource Management</a:t>
            </a:r>
          </a:p>
        </p:txBody>
      </p:sp>
      <p:sp>
        <p:nvSpPr>
          <p:cNvPr id="11267" name="Rectangle 3"/>
          <p:cNvSpPr>
            <a:spLocks noGrp="1" noChangeArrowheads="1"/>
          </p:cNvSpPr>
          <p:nvPr>
            <p:ph idx="1"/>
          </p:nvPr>
        </p:nvSpPr>
        <p:spPr>
          <a:xfrm>
            <a:off x="381000" y="1828800"/>
            <a:ext cx="8458200" cy="1828800"/>
          </a:xfrm>
        </p:spPr>
        <p:txBody>
          <a:bodyPr/>
          <a:lstStyle/>
          <a:p>
            <a:pPr>
              <a:lnSpc>
                <a:spcPct val="90000"/>
              </a:lnSpc>
            </a:pPr>
            <a:r>
              <a:rPr lang="en-US" dirty="0" smtClean="0"/>
              <a:t>Many corporate executives have said, “People are our most important asset”</a:t>
            </a:r>
          </a:p>
          <a:p>
            <a:pPr>
              <a:lnSpc>
                <a:spcPct val="90000"/>
              </a:lnSpc>
            </a:pPr>
            <a:r>
              <a:rPr lang="en-US" dirty="0" smtClean="0"/>
              <a:t>People determine the success and failure of organizations and projects</a:t>
            </a:r>
          </a:p>
        </p:txBody>
      </p:sp>
      <p:sp>
        <p:nvSpPr>
          <p:cNvPr id="1126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7576DBDD-75EC-45E5-8159-F1A5F7B12B26}"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Resource Loading</a:t>
            </a:r>
          </a:p>
        </p:txBody>
      </p:sp>
      <p:sp>
        <p:nvSpPr>
          <p:cNvPr id="48131" name="Rectangle 3"/>
          <p:cNvSpPr>
            <a:spLocks noGrp="1" noChangeArrowheads="1"/>
          </p:cNvSpPr>
          <p:nvPr>
            <p:ph idx="1"/>
          </p:nvPr>
        </p:nvSpPr>
        <p:spPr/>
        <p:txBody>
          <a:bodyPr/>
          <a:lstStyle/>
          <a:p>
            <a:r>
              <a:rPr lang="en-US" b="1" dirty="0" smtClean="0"/>
              <a:t>Resource loading</a:t>
            </a:r>
            <a:r>
              <a:rPr lang="en-US" dirty="0" smtClean="0"/>
              <a:t> refers to the amount of individual resources an existing schedule requires during specific time periods</a:t>
            </a:r>
          </a:p>
          <a:p>
            <a:r>
              <a:rPr lang="en-US" dirty="0" smtClean="0"/>
              <a:t>Helps project managers develop a general understanding of the demands a project will make on the organization’s resources and individual people’s schedules</a:t>
            </a:r>
          </a:p>
          <a:p>
            <a:r>
              <a:rPr lang="en-US" b="1" dirty="0" smtClean="0"/>
              <a:t>Overallocation</a:t>
            </a:r>
            <a:r>
              <a:rPr lang="en-US" dirty="0" smtClean="0"/>
              <a:t> means more resources than are available are assigned to perform work at a given time</a:t>
            </a:r>
          </a:p>
        </p:txBody>
      </p:sp>
      <p:sp>
        <p:nvSpPr>
          <p:cNvPr id="4813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5BC03B9D-49CD-4B3E-A1EF-F0BFF5ED586D}"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52400"/>
            <a:ext cx="8229600" cy="1143000"/>
          </a:xfrm>
        </p:spPr>
        <p:txBody>
          <a:bodyPr>
            <a:normAutofit fontScale="90000"/>
          </a:bodyPr>
          <a:lstStyle/>
          <a:p>
            <a:r>
              <a:rPr lang="en-US" sz="3600" dirty="0" smtClean="0"/>
              <a:t>Figure 9-7. Sample Histogram Showing an Overallocated Individual</a:t>
            </a:r>
            <a:endParaRPr lang="en-US" dirty="0" smtClean="0"/>
          </a:p>
        </p:txBody>
      </p:sp>
      <p:pic>
        <p:nvPicPr>
          <p:cNvPr id="49155" name="Picture 4" descr="A histogram. The x-axis ranges from February 8 to May 10. The y-axis ranges from 0 to 300 percent. For every date, Joe Franklin, the individual, is allocated at 100 percent from February 8 to 15, he is not overallocated. From February 22 to March 1, he is overallocated to 200 percent. From March 8 to May 3, he is overallocated to 300 percent. From May 10 on, he is overallocated to 200 percent."/>
          <p:cNvPicPr>
            <a:picLocks noChangeAspect="1" noChangeArrowheads="1"/>
          </p:cNvPicPr>
          <p:nvPr/>
        </p:nvPicPr>
        <p:blipFill>
          <a:blip r:embed="rId2"/>
          <a:srcRect/>
          <a:stretch>
            <a:fillRect/>
          </a:stretch>
        </p:blipFill>
        <p:spPr bwMode="auto">
          <a:xfrm>
            <a:off x="1178719" y="1447800"/>
            <a:ext cx="6786563" cy="4278313"/>
          </a:xfrm>
          <a:prstGeom prst="rect">
            <a:avLst/>
          </a:prstGeom>
          <a:noFill/>
          <a:ln w="9525">
            <a:noFill/>
            <a:miter lim="800000"/>
            <a:headEnd/>
            <a:tailEnd/>
          </a:ln>
        </p:spPr>
      </p:pic>
      <p:sp>
        <p:nvSpPr>
          <p:cNvPr id="49157" name="Footer Placeholder 7"/>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Eighth Edition</a:t>
            </a:r>
          </a:p>
        </p:txBody>
      </p:sp>
      <p:sp>
        <p:nvSpPr>
          <p:cNvPr id="7" name="Slide Number Placeholder 6"/>
          <p:cNvSpPr>
            <a:spLocks noGrp="1"/>
          </p:cNvSpPr>
          <p:nvPr>
            <p:ph type="sldNum" sz="quarter" idx="11"/>
          </p:nvPr>
        </p:nvSpPr>
        <p:spPr/>
        <p:txBody>
          <a:bodyPr/>
          <a:lstStyle/>
          <a:p>
            <a:pPr>
              <a:buFontTx/>
              <a:buNone/>
              <a:defRPr/>
            </a:pPr>
            <a:fld id="{05496CD9-3A68-48EC-8F36-2318BF276943}" type="slidenum">
              <a:rPr lang="en-US" smtClean="0"/>
              <a:pPr>
                <a:buFontTx/>
                <a:buNone/>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Resource Leveling</a:t>
            </a:r>
          </a:p>
        </p:txBody>
      </p:sp>
      <p:sp>
        <p:nvSpPr>
          <p:cNvPr id="50179" name="Rectangle 3"/>
          <p:cNvSpPr>
            <a:spLocks noGrp="1" noChangeArrowheads="1"/>
          </p:cNvSpPr>
          <p:nvPr>
            <p:ph idx="1"/>
          </p:nvPr>
        </p:nvSpPr>
        <p:spPr>
          <a:xfrm>
            <a:off x="457200" y="1481138"/>
            <a:ext cx="8229600" cy="2481262"/>
          </a:xfrm>
        </p:spPr>
        <p:txBody>
          <a:bodyPr/>
          <a:lstStyle/>
          <a:p>
            <a:r>
              <a:rPr lang="en-US" b="1" dirty="0" smtClean="0"/>
              <a:t>Resource leveling</a:t>
            </a:r>
            <a:r>
              <a:rPr lang="en-US" dirty="0" smtClean="0"/>
              <a:t> is a technique for resolving resource conflicts by delaying tasks</a:t>
            </a:r>
          </a:p>
          <a:p>
            <a:r>
              <a:rPr lang="en-US" dirty="0" smtClean="0"/>
              <a:t>The main purpose of resource leveling is to create a smoother distribution of resource usage and reduce overallocation</a:t>
            </a:r>
          </a:p>
        </p:txBody>
      </p:sp>
      <p:sp>
        <p:nvSpPr>
          <p:cNvPr id="5018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38E533B6-83B6-4E9D-951B-AF378874C453}"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838200"/>
          </a:xfrm>
        </p:spPr>
        <p:txBody>
          <a:bodyPr>
            <a:normAutofit fontScale="90000"/>
          </a:bodyPr>
          <a:lstStyle/>
          <a:p>
            <a:r>
              <a:rPr lang="en-US" dirty="0" smtClean="0"/>
              <a:t>Figure 9-8. Resource Leveling Example</a:t>
            </a:r>
            <a:endParaRPr lang="en-US" sz="4800" dirty="0" smtClean="0"/>
          </a:p>
        </p:txBody>
      </p:sp>
      <p:pic>
        <p:nvPicPr>
          <p:cNvPr id="2" name="Picture 1" descr="There are three diagrams. A diagram at the top consists of four ellipses labeled: 1, 2, 3, and 4. Three arrows extend from 1 and point at 2, 3, and 4. The middle arrow between 1 and 4 is labeled: B equals 5 days. The top arrow between 1 and 2 is labeled: A equals 2 days. The arrow between 1 and 3 is labeled C equals 3 days. A dashed-line with an arrow extends from 2 and points at 4, and from 3 and points at 4. To the right of the diagram is the text: Project network with activities A, B, and C and durations as shown. Activity A has 3 days of slack, and Activity C has 2 days of slack. Assume Activity A has 2 workers, B has 4 workers, and C has 2 workers. There are two graphs below the figure. The x-axis, Days, range from 0 to 5. The y-axis, Workers, range from 0 to 8. The first graph is titled Resource usage if all activities start on day one. Activity A ranges from days 0 to 2 and has 2 workers. Activity B ranges from 0 to 5 days and has 4 workers. Activity C ranges from 0 to 3 and has workers. There are 8 workers total for days 0 to 2, 6 workers days 2 to 3, and 4 workers days 3 to 5. The second graph is titled: Resource usage if Activity C is delayed 2 days, its total slack. Activity A ranges from day 0 to 2 and has two workers. Activity B ranges from day 0 to 5 and has four workers. Activity C ranges from days 2 to 5 and has two workers. There are 6 workers all 5 day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950644"/>
            <a:ext cx="6477000" cy="5401543"/>
          </a:xfrm>
          <a:prstGeom prst="rect">
            <a:avLst/>
          </a:prstGeom>
        </p:spPr>
      </p:pic>
      <p:sp>
        <p:nvSpPr>
          <p:cNvPr id="51205"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buFontTx/>
              <a:buNone/>
              <a:defRPr/>
            </a:pPr>
            <a:fld id="{744BC653-2704-47EB-B749-09F544E61927}" type="slidenum">
              <a:rPr lang="en-US" smtClean="0"/>
              <a:pPr>
                <a:buFontTx/>
                <a:buNone/>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smtClean="0"/>
              <a:t>Benefits of Resource Leveling</a:t>
            </a:r>
          </a:p>
        </p:txBody>
      </p:sp>
      <p:sp>
        <p:nvSpPr>
          <p:cNvPr id="52227" name="Rectangle 3"/>
          <p:cNvSpPr>
            <a:spLocks noGrp="1" noChangeArrowheads="1"/>
          </p:cNvSpPr>
          <p:nvPr>
            <p:ph idx="1"/>
          </p:nvPr>
        </p:nvSpPr>
        <p:spPr/>
        <p:txBody>
          <a:bodyPr/>
          <a:lstStyle/>
          <a:p>
            <a:r>
              <a:rPr lang="en-US" dirty="0" smtClean="0"/>
              <a:t>When resources are used on a more constant basis, they require less management</a:t>
            </a:r>
          </a:p>
          <a:p>
            <a:r>
              <a:rPr lang="en-US" dirty="0" smtClean="0"/>
              <a:t>It may enable project managers to use a just-in-time inventory type of policy for using subcontractors or other expensive resources</a:t>
            </a:r>
          </a:p>
          <a:p>
            <a:r>
              <a:rPr lang="en-US" dirty="0" smtClean="0"/>
              <a:t>It results in fewer problems for project personnel and accounting department</a:t>
            </a:r>
          </a:p>
          <a:p>
            <a:r>
              <a:rPr lang="en-US" dirty="0" smtClean="0"/>
              <a:t>It often improves morale</a:t>
            </a:r>
          </a:p>
        </p:txBody>
      </p:sp>
      <p:sp>
        <p:nvSpPr>
          <p:cNvPr id="5222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38575A48-F06F-4253-943B-A493757C7B42}"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152400"/>
            <a:ext cx="8229600" cy="1143000"/>
          </a:xfrm>
        </p:spPr>
        <p:txBody>
          <a:bodyPr/>
          <a:lstStyle/>
          <a:p>
            <a:r>
              <a:rPr lang="en-US" dirty="0" smtClean="0"/>
              <a:t>Developing the Project Team</a:t>
            </a:r>
          </a:p>
        </p:txBody>
      </p:sp>
      <p:sp>
        <p:nvSpPr>
          <p:cNvPr id="53251" name="Rectangle 3"/>
          <p:cNvSpPr>
            <a:spLocks noGrp="1" noChangeArrowheads="1"/>
          </p:cNvSpPr>
          <p:nvPr>
            <p:ph idx="1"/>
          </p:nvPr>
        </p:nvSpPr>
        <p:spPr>
          <a:xfrm>
            <a:off x="457200" y="1481138"/>
            <a:ext cx="8229600" cy="2557462"/>
          </a:xfrm>
        </p:spPr>
        <p:txBody>
          <a:bodyPr/>
          <a:lstStyle/>
          <a:p>
            <a:r>
              <a:rPr lang="en-US" dirty="0" smtClean="0"/>
              <a:t>The main goal of </a:t>
            </a:r>
            <a:r>
              <a:rPr lang="en-US" b="1" dirty="0" smtClean="0"/>
              <a:t>team development</a:t>
            </a:r>
            <a:r>
              <a:rPr lang="en-US" dirty="0" smtClean="0"/>
              <a:t> is to help people work together more effectively to improve project performance </a:t>
            </a:r>
          </a:p>
          <a:p>
            <a:r>
              <a:rPr lang="en-US" dirty="0" smtClean="0"/>
              <a:t>It takes teamwork to successfully complete most projects</a:t>
            </a:r>
          </a:p>
        </p:txBody>
      </p:sp>
      <p:sp>
        <p:nvSpPr>
          <p:cNvPr id="5325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830486C6-C6CB-49E9-92A1-25BC862C7E9F}"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2400" y="274638"/>
            <a:ext cx="8763000" cy="1143000"/>
          </a:xfrm>
        </p:spPr>
        <p:txBody>
          <a:bodyPr>
            <a:normAutofit fontScale="90000"/>
          </a:bodyPr>
          <a:lstStyle/>
          <a:p>
            <a:r>
              <a:rPr lang="en-US" dirty="0" smtClean="0"/>
              <a:t>Tuckman Model of Team Development</a:t>
            </a:r>
          </a:p>
        </p:txBody>
      </p:sp>
      <p:sp>
        <p:nvSpPr>
          <p:cNvPr id="54275" name="Rectangle 3"/>
          <p:cNvSpPr>
            <a:spLocks noGrp="1" noChangeArrowheads="1"/>
          </p:cNvSpPr>
          <p:nvPr>
            <p:ph idx="1"/>
          </p:nvPr>
        </p:nvSpPr>
        <p:spPr/>
        <p:txBody>
          <a:bodyPr/>
          <a:lstStyle/>
          <a:p>
            <a:r>
              <a:rPr lang="en-US" dirty="0" smtClean="0"/>
              <a:t>Forming</a:t>
            </a:r>
          </a:p>
          <a:p>
            <a:r>
              <a:rPr lang="en-US" dirty="0" smtClean="0"/>
              <a:t>Storming</a:t>
            </a:r>
          </a:p>
          <a:p>
            <a:r>
              <a:rPr lang="en-US" dirty="0" smtClean="0"/>
              <a:t>Norming</a:t>
            </a:r>
          </a:p>
          <a:p>
            <a:r>
              <a:rPr lang="en-US" dirty="0" smtClean="0"/>
              <a:t>Performing</a:t>
            </a:r>
          </a:p>
          <a:p>
            <a:r>
              <a:rPr lang="en-US" dirty="0" smtClean="0"/>
              <a:t>Adjourning</a:t>
            </a:r>
          </a:p>
        </p:txBody>
      </p:sp>
      <p:sp>
        <p:nvSpPr>
          <p:cNvPr id="5427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F944B807-4ED5-4CD6-83DF-DEE3BB392311}"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smtClean="0"/>
              <a:t>Training</a:t>
            </a:r>
          </a:p>
        </p:txBody>
      </p:sp>
      <p:sp>
        <p:nvSpPr>
          <p:cNvPr id="55299" name="Rectangle 3"/>
          <p:cNvSpPr>
            <a:spLocks noGrp="1" noChangeArrowheads="1"/>
          </p:cNvSpPr>
          <p:nvPr>
            <p:ph idx="1"/>
          </p:nvPr>
        </p:nvSpPr>
        <p:spPr/>
        <p:txBody>
          <a:bodyPr/>
          <a:lstStyle/>
          <a:p>
            <a:r>
              <a:rPr lang="en-US" dirty="0" smtClean="0"/>
              <a:t>Training can help people understand themselves, each other, and how to work better in teams</a:t>
            </a:r>
          </a:p>
          <a:p>
            <a:r>
              <a:rPr lang="en-US" dirty="0" smtClean="0"/>
              <a:t>Team building activities include</a:t>
            </a:r>
          </a:p>
          <a:p>
            <a:pPr lvl="1"/>
            <a:r>
              <a:rPr lang="en-US" dirty="0" smtClean="0"/>
              <a:t>physical challenges</a:t>
            </a:r>
          </a:p>
          <a:p>
            <a:pPr lvl="1"/>
            <a:r>
              <a:rPr lang="en-US" dirty="0" smtClean="0"/>
              <a:t>psychological preference indicator tools</a:t>
            </a:r>
          </a:p>
        </p:txBody>
      </p:sp>
      <p:sp>
        <p:nvSpPr>
          <p:cNvPr id="5530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35336755-EAD2-414D-9321-6AA687A35C86}"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304800"/>
            <a:ext cx="8839200" cy="735013"/>
          </a:xfrm>
        </p:spPr>
        <p:txBody>
          <a:bodyPr>
            <a:normAutofit fontScale="90000"/>
          </a:bodyPr>
          <a:lstStyle/>
          <a:p>
            <a:r>
              <a:rPr lang="en-US" dirty="0" smtClean="0"/>
              <a:t>Meyers-Briggs Type Indicator (MBTI)</a:t>
            </a:r>
            <a:endParaRPr lang="en-US" sz="4800" dirty="0" smtClean="0"/>
          </a:p>
        </p:txBody>
      </p:sp>
      <p:sp>
        <p:nvSpPr>
          <p:cNvPr id="56323" name="Rectangle 3"/>
          <p:cNvSpPr>
            <a:spLocks noGrp="1" noChangeArrowheads="1"/>
          </p:cNvSpPr>
          <p:nvPr>
            <p:ph idx="1"/>
          </p:nvPr>
        </p:nvSpPr>
        <p:spPr>
          <a:xfrm>
            <a:off x="533400" y="1219200"/>
            <a:ext cx="8186738" cy="4343400"/>
          </a:xfrm>
        </p:spPr>
        <p:txBody>
          <a:bodyPr/>
          <a:lstStyle/>
          <a:p>
            <a:pPr>
              <a:lnSpc>
                <a:spcPct val="90000"/>
              </a:lnSpc>
            </a:pPr>
            <a:r>
              <a:rPr lang="en-US" dirty="0" smtClean="0"/>
              <a:t>MBTI is a popular tool for determining personality preferences and helping teammates understand each other </a:t>
            </a:r>
          </a:p>
          <a:p>
            <a:pPr>
              <a:lnSpc>
                <a:spcPct val="90000"/>
              </a:lnSpc>
            </a:pPr>
            <a:r>
              <a:rPr lang="en-US" dirty="0" smtClean="0"/>
              <a:t>Four dimensions include:</a:t>
            </a:r>
          </a:p>
          <a:p>
            <a:pPr lvl="1">
              <a:lnSpc>
                <a:spcPct val="90000"/>
              </a:lnSpc>
            </a:pPr>
            <a:r>
              <a:rPr lang="en-US" dirty="0" smtClean="0"/>
              <a:t>Extrovert/Introvert (E/I)</a:t>
            </a:r>
          </a:p>
          <a:p>
            <a:pPr lvl="1">
              <a:lnSpc>
                <a:spcPct val="90000"/>
              </a:lnSpc>
            </a:pPr>
            <a:r>
              <a:rPr lang="en-US" dirty="0" smtClean="0"/>
              <a:t>Sensation/Intuition (S/N)</a:t>
            </a:r>
          </a:p>
          <a:p>
            <a:pPr lvl="1">
              <a:lnSpc>
                <a:spcPct val="90000"/>
              </a:lnSpc>
            </a:pPr>
            <a:r>
              <a:rPr lang="en-US" dirty="0" smtClean="0"/>
              <a:t>Thinking/Feeling (T/F)</a:t>
            </a:r>
          </a:p>
          <a:p>
            <a:pPr lvl="1">
              <a:lnSpc>
                <a:spcPct val="90000"/>
              </a:lnSpc>
            </a:pPr>
            <a:r>
              <a:rPr lang="en-US" dirty="0" smtClean="0"/>
              <a:t>Judgment/Perception (J/P)</a:t>
            </a:r>
          </a:p>
          <a:p>
            <a:pPr>
              <a:lnSpc>
                <a:spcPct val="90000"/>
              </a:lnSpc>
            </a:pPr>
            <a:r>
              <a:rPr lang="en-US" dirty="0" smtClean="0"/>
              <a:t>NTs or rationals are attracted to technology fields</a:t>
            </a:r>
          </a:p>
          <a:p>
            <a:pPr>
              <a:lnSpc>
                <a:spcPct val="90000"/>
              </a:lnSpc>
            </a:pPr>
            <a:r>
              <a:rPr lang="en-US" dirty="0" smtClean="0"/>
              <a:t>IT people vary most from the general population in not being extroverted or sensing</a:t>
            </a:r>
          </a:p>
        </p:txBody>
      </p:sp>
      <p:sp>
        <p:nvSpPr>
          <p:cNvPr id="5632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CB970F67-BD7F-4B81-9865-4B889747CB99}"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Social Styles Profile</a:t>
            </a:r>
          </a:p>
        </p:txBody>
      </p:sp>
      <p:sp>
        <p:nvSpPr>
          <p:cNvPr id="57347" name="Rectangle 3"/>
          <p:cNvSpPr>
            <a:spLocks noGrp="1" noChangeArrowheads="1"/>
          </p:cNvSpPr>
          <p:nvPr>
            <p:ph idx="1"/>
          </p:nvPr>
        </p:nvSpPr>
        <p:spPr/>
        <p:txBody>
          <a:bodyPr/>
          <a:lstStyle/>
          <a:p>
            <a:r>
              <a:rPr lang="en-US" dirty="0" smtClean="0"/>
              <a:t>People are perceived as behaving primarily in one of four zones, based on their assertiveness and responsiveness:</a:t>
            </a:r>
          </a:p>
          <a:p>
            <a:pPr lvl="1"/>
            <a:r>
              <a:rPr lang="en-US" dirty="0" smtClean="0"/>
              <a:t>Drivers</a:t>
            </a:r>
          </a:p>
          <a:p>
            <a:pPr lvl="1"/>
            <a:r>
              <a:rPr lang="en-US" dirty="0" smtClean="0"/>
              <a:t>Expressives</a:t>
            </a:r>
          </a:p>
          <a:p>
            <a:pPr lvl="1"/>
            <a:r>
              <a:rPr lang="en-US" dirty="0" smtClean="0"/>
              <a:t>Analyticals</a:t>
            </a:r>
          </a:p>
          <a:p>
            <a:pPr lvl="1"/>
            <a:r>
              <a:rPr lang="en-US" dirty="0" smtClean="0"/>
              <a:t>Amiables</a:t>
            </a:r>
          </a:p>
          <a:p>
            <a:r>
              <a:rPr lang="en-US" dirty="0" smtClean="0"/>
              <a:t>People on opposite corners (drivers and amiables, analyticals and expressives) may have difficulties getting along</a:t>
            </a:r>
          </a:p>
        </p:txBody>
      </p:sp>
      <p:sp>
        <p:nvSpPr>
          <p:cNvPr id="5734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94E59B3F-0229-4927-8D4D-95B783A47D0D}"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400" y="76200"/>
            <a:ext cx="8229600" cy="1143000"/>
          </a:xfrm>
        </p:spPr>
        <p:txBody>
          <a:bodyPr/>
          <a:lstStyle/>
          <a:p>
            <a:r>
              <a:rPr lang="en-US" dirty="0" smtClean="0"/>
              <a:t>The Global IT Workforce</a:t>
            </a:r>
          </a:p>
        </p:txBody>
      </p:sp>
      <p:sp>
        <p:nvSpPr>
          <p:cNvPr id="12291" name="Content Placeholder 2"/>
          <p:cNvSpPr>
            <a:spLocks noGrp="1"/>
          </p:cNvSpPr>
          <p:nvPr>
            <p:ph idx="1"/>
          </p:nvPr>
        </p:nvSpPr>
        <p:spPr/>
        <p:txBody>
          <a:bodyPr/>
          <a:lstStyle/>
          <a:p>
            <a:r>
              <a:rPr lang="en-US" sz="2400" dirty="0" smtClean="0"/>
              <a:t>Although there have been ups and downs in the IT labor market, there will always be a need for good IT workers</a:t>
            </a:r>
          </a:p>
          <a:p>
            <a:r>
              <a:rPr lang="en-US" sz="2400" dirty="0" smtClean="0"/>
              <a:t>By the end of 2014, there were almost 3 billion Internet users and 2.3 billion mobile-broadband subscriptions</a:t>
            </a:r>
          </a:p>
          <a:p>
            <a:r>
              <a:rPr lang="en-US" sz="2400" dirty="0" smtClean="0"/>
              <a:t>By 2020, ICT spending is projected to grow to nearly $5 trillion</a:t>
            </a:r>
          </a:p>
          <a:p>
            <a:r>
              <a:rPr lang="en-US" sz="2400" dirty="0" smtClean="0"/>
              <a:t>Project management was number two on Computerworld’s hottest skill list for 2015</a:t>
            </a:r>
          </a:p>
          <a:p>
            <a:r>
              <a:rPr lang="en-US" sz="2400" dirty="0" smtClean="0"/>
              <a:t>PMI estimates demand for 15.7 million project management jobs from 2010 to 2020</a:t>
            </a:r>
            <a:endParaRPr lang="en-US" sz="2400" dirty="0"/>
          </a:p>
        </p:txBody>
      </p:sp>
      <p:sp>
        <p:nvSpPr>
          <p:cNvPr id="12292"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1"/>
          </p:nvPr>
        </p:nvSpPr>
        <p:spPr/>
        <p:txBody>
          <a:bodyPr/>
          <a:lstStyle/>
          <a:p>
            <a:pPr>
              <a:defRPr/>
            </a:pPr>
            <a:fld id="{2BB186E2-FC1D-4521-A792-9325D2DB86B6}" type="slidenum">
              <a:rPr lang="en-US"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990600"/>
          </a:xfrm>
        </p:spPr>
        <p:txBody>
          <a:bodyPr>
            <a:normAutofit/>
          </a:bodyPr>
          <a:lstStyle/>
          <a:p>
            <a:r>
              <a:rPr lang="en-US" dirty="0" smtClean="0"/>
              <a:t>Figure 9-9. Social Styles</a:t>
            </a:r>
          </a:p>
        </p:txBody>
      </p:sp>
      <p:pic>
        <p:nvPicPr>
          <p:cNvPr id="2" name="Picture 1" descr="A diagram. Two double-ended arrows form a cross. The up-pointing arrow points at: Task-Directed Responsiveness. The down-pointing arrow points at: People-Directed Responsiveness. The left-pointing arrow points at: Ask-Directed Assertiveness. The right-pointing arrow points at: Tell-Directed Assertiveness. Each quadrant has a caption. They are: Top-left: Analytical, top-right, Driver, bottom-left, Amiable, Bottom-right, Expressi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091561"/>
            <a:ext cx="5257799" cy="5202686"/>
          </a:xfrm>
          <a:prstGeom prst="rect">
            <a:avLst/>
          </a:prstGeom>
        </p:spPr>
      </p:pic>
      <p:sp>
        <p:nvSpPr>
          <p:cNvPr id="58373"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buFontTx/>
              <a:buNone/>
              <a:defRPr/>
            </a:pPr>
            <a:fld id="{392AE87C-03B5-4F4C-993A-873D40107ECF}" type="slidenum">
              <a:rPr lang="en-US" smtClean="0"/>
              <a:pPr>
                <a:buFontTx/>
                <a:buNone/>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152400"/>
            <a:ext cx="8229600" cy="1143000"/>
          </a:xfrm>
        </p:spPr>
        <p:txBody>
          <a:bodyPr/>
          <a:lstStyle/>
          <a:p>
            <a:r>
              <a:rPr lang="en-US" dirty="0" smtClean="0"/>
              <a:t>DISC Profiles</a:t>
            </a:r>
          </a:p>
        </p:txBody>
      </p:sp>
      <p:sp>
        <p:nvSpPr>
          <p:cNvPr id="59395" name="Content Placeholder 4"/>
          <p:cNvSpPr>
            <a:spLocks noGrp="1"/>
          </p:cNvSpPr>
          <p:nvPr>
            <p:ph idx="1"/>
          </p:nvPr>
        </p:nvSpPr>
        <p:spPr/>
        <p:txBody>
          <a:bodyPr/>
          <a:lstStyle/>
          <a:p>
            <a:r>
              <a:rPr lang="en-US" dirty="0" smtClean="0"/>
              <a:t>Also uses a four-dimensional model of normal behavior</a:t>
            </a:r>
          </a:p>
          <a:p>
            <a:pPr lvl="1"/>
            <a:r>
              <a:rPr lang="en-US" dirty="0" smtClean="0"/>
              <a:t>Dominance</a:t>
            </a:r>
          </a:p>
          <a:p>
            <a:pPr lvl="1"/>
            <a:r>
              <a:rPr lang="en-US" dirty="0" smtClean="0"/>
              <a:t>Influence</a:t>
            </a:r>
          </a:p>
          <a:p>
            <a:pPr lvl="1"/>
            <a:r>
              <a:rPr lang="en-US" dirty="0" smtClean="0"/>
              <a:t>Steadiness</a:t>
            </a:r>
          </a:p>
          <a:p>
            <a:pPr lvl="1"/>
            <a:r>
              <a:rPr lang="en-US" dirty="0" smtClean="0"/>
              <a:t>Compliance</a:t>
            </a:r>
          </a:p>
          <a:p>
            <a:r>
              <a:rPr lang="en-US" dirty="0" smtClean="0"/>
              <a:t>People in opposite quadrants can have problems understanding each other</a:t>
            </a:r>
          </a:p>
        </p:txBody>
      </p:sp>
      <p:sp>
        <p:nvSpPr>
          <p:cNvPr id="59396" name="Footer Placeholder 2"/>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4" name="Slide Number Placeholder 3"/>
          <p:cNvSpPr>
            <a:spLocks noGrp="1"/>
          </p:cNvSpPr>
          <p:nvPr>
            <p:ph type="sldNum" sz="quarter" idx="11"/>
          </p:nvPr>
        </p:nvSpPr>
        <p:spPr/>
        <p:txBody>
          <a:bodyPr/>
          <a:lstStyle/>
          <a:p>
            <a:pPr>
              <a:defRPr/>
            </a:pPr>
            <a:fld id="{E029D482-0E7B-4933-A612-481FEE7DC6B1}"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76200"/>
            <a:ext cx="8229600" cy="1143000"/>
          </a:xfrm>
        </p:spPr>
        <p:txBody>
          <a:bodyPr/>
          <a:lstStyle/>
          <a:p>
            <a:r>
              <a:rPr lang="en-US" dirty="0" smtClean="0"/>
              <a:t>Figure 9-10. The DISC Profile</a:t>
            </a:r>
          </a:p>
        </p:txBody>
      </p:sp>
      <p:pic>
        <p:nvPicPr>
          <p:cNvPr id="2" name="Picture 1" descr="A diagram where four categories are split into four corners: It Compliance (Blue), I Dominance (Red), You Steadiness (Green), and We Influence (Yellow). Below It Compliance (Blue) is: Data driven, risk averse, concerned, works well alone, prefers processes and procedures, not very communicative or social. Below I Dominance (Red) is: Direct, decisive, assertive, outcome-oriented, competitive, self-assured, takes control, has to win. Below You Steadiness (Green) is: Calm, sincere, sympathetic, cooperative, cautious, conflict averse, good listener, wants to maintain stability. Below We Influence (Yellow) is: Persuasive, optimistic, outgoing, verbal, enthusiastic, strives to win others over, leadership through acclim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668" y="1371600"/>
            <a:ext cx="7775331" cy="4930698"/>
          </a:xfrm>
          <a:prstGeom prst="rect">
            <a:avLst/>
          </a:prstGeom>
        </p:spPr>
      </p:pic>
      <p:sp>
        <p:nvSpPr>
          <p:cNvPr id="60419"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1"/>
          </p:nvPr>
        </p:nvSpPr>
        <p:spPr/>
        <p:txBody>
          <a:bodyPr/>
          <a:lstStyle/>
          <a:p>
            <a:pPr>
              <a:defRPr/>
            </a:pPr>
            <a:fld id="{05A2F540-B045-42D3-A6B6-C8EAF20EAF01}"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r>
              <a:rPr lang="en-US" dirty="0" smtClean="0"/>
              <a:t>Reward and Recognition Systems</a:t>
            </a:r>
          </a:p>
        </p:txBody>
      </p:sp>
      <p:sp>
        <p:nvSpPr>
          <p:cNvPr id="61443" name="Rectangle 3"/>
          <p:cNvSpPr>
            <a:spLocks noGrp="1" noChangeArrowheads="1"/>
          </p:cNvSpPr>
          <p:nvPr>
            <p:ph idx="1"/>
          </p:nvPr>
        </p:nvSpPr>
        <p:spPr/>
        <p:txBody>
          <a:bodyPr/>
          <a:lstStyle/>
          <a:p>
            <a:r>
              <a:rPr lang="en-US" dirty="0" smtClean="0"/>
              <a:t>Team-based reward and recognition systems can promote teamwork</a:t>
            </a:r>
          </a:p>
          <a:p>
            <a:r>
              <a:rPr lang="en-US" dirty="0" smtClean="0"/>
              <a:t>Focus on rewarding teams for achieving specific goals</a:t>
            </a:r>
          </a:p>
          <a:p>
            <a:r>
              <a:rPr lang="en-US" dirty="0" smtClean="0"/>
              <a:t>Allow time for team members to mentor and help each other to meet project goals and develop human resources</a:t>
            </a:r>
          </a:p>
        </p:txBody>
      </p:sp>
      <p:sp>
        <p:nvSpPr>
          <p:cNvPr id="6144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046D4269-9001-418E-995A-22BD78438052}"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Managing the Project Team</a:t>
            </a:r>
          </a:p>
        </p:txBody>
      </p:sp>
      <p:sp>
        <p:nvSpPr>
          <p:cNvPr id="62467" name="Rectangle 3"/>
          <p:cNvSpPr>
            <a:spLocks noGrp="1" noChangeArrowheads="1"/>
          </p:cNvSpPr>
          <p:nvPr>
            <p:ph idx="1"/>
          </p:nvPr>
        </p:nvSpPr>
        <p:spPr>
          <a:xfrm>
            <a:off x="228600" y="1524000"/>
            <a:ext cx="8763000" cy="4572000"/>
          </a:xfrm>
        </p:spPr>
        <p:txBody>
          <a:bodyPr/>
          <a:lstStyle/>
          <a:p>
            <a:r>
              <a:rPr lang="en-US" dirty="0" smtClean="0"/>
              <a:t>Project managers must lead their teams in performing various project activities</a:t>
            </a:r>
          </a:p>
          <a:p>
            <a:r>
              <a:rPr lang="en-US" dirty="0" smtClean="0"/>
              <a:t>After assessing team performance and related information, the project manager must decide</a:t>
            </a:r>
          </a:p>
          <a:p>
            <a:pPr lvl="1"/>
            <a:r>
              <a:rPr lang="en-US" dirty="0" smtClean="0"/>
              <a:t>if changes should be requested to the project</a:t>
            </a:r>
          </a:p>
          <a:p>
            <a:pPr lvl="1"/>
            <a:r>
              <a:rPr lang="en-US" dirty="0" smtClean="0"/>
              <a:t>if corrective or preventive actions should be recommended</a:t>
            </a:r>
          </a:p>
          <a:p>
            <a:pPr lvl="1"/>
            <a:r>
              <a:rPr lang="en-US" dirty="0" smtClean="0"/>
              <a:t>if updates are needed to the project management plan or organizational process assets. </a:t>
            </a:r>
          </a:p>
        </p:txBody>
      </p:sp>
      <p:sp>
        <p:nvSpPr>
          <p:cNvPr id="6246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B639634B-9F7B-4567-B3EF-235CA5EF2B30}" type="slidenum">
              <a:rPr lang="en-US" smtClean="0"/>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152400"/>
            <a:ext cx="8229600" cy="1143000"/>
          </a:xfrm>
        </p:spPr>
        <p:txBody>
          <a:bodyPr>
            <a:normAutofit fontScale="90000"/>
          </a:bodyPr>
          <a:lstStyle/>
          <a:p>
            <a:r>
              <a:rPr lang="en-US" dirty="0" smtClean="0"/>
              <a:t>Tools and Techniques for Managing Project Teams</a:t>
            </a:r>
          </a:p>
        </p:txBody>
      </p:sp>
      <p:sp>
        <p:nvSpPr>
          <p:cNvPr id="63491" name="Rectangle 3"/>
          <p:cNvSpPr>
            <a:spLocks noGrp="1" noChangeArrowheads="1"/>
          </p:cNvSpPr>
          <p:nvPr>
            <p:ph idx="1"/>
          </p:nvPr>
        </p:nvSpPr>
        <p:spPr>
          <a:xfrm>
            <a:off x="457200" y="1676400"/>
            <a:ext cx="8229600" cy="4330700"/>
          </a:xfrm>
        </p:spPr>
        <p:txBody>
          <a:bodyPr/>
          <a:lstStyle/>
          <a:p>
            <a:r>
              <a:rPr lang="en-US" dirty="0" smtClean="0"/>
              <a:t>Observation and conversation</a:t>
            </a:r>
          </a:p>
          <a:p>
            <a:r>
              <a:rPr lang="en-US" dirty="0" smtClean="0"/>
              <a:t>Project performance appraisals</a:t>
            </a:r>
          </a:p>
          <a:p>
            <a:r>
              <a:rPr lang="en-US" dirty="0" smtClean="0"/>
              <a:t>Interpersonal skills</a:t>
            </a:r>
          </a:p>
          <a:p>
            <a:r>
              <a:rPr lang="en-US" dirty="0" smtClean="0"/>
              <a:t>Conflict management</a:t>
            </a:r>
          </a:p>
        </p:txBody>
      </p:sp>
      <p:sp>
        <p:nvSpPr>
          <p:cNvPr id="6349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C7455C51-222E-44B3-9F41-0B1B92FA3A82}"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0"/>
            <a:ext cx="8382000" cy="838200"/>
          </a:xfrm>
        </p:spPr>
        <p:txBody>
          <a:bodyPr>
            <a:normAutofit/>
          </a:bodyPr>
          <a:lstStyle/>
          <a:p>
            <a:r>
              <a:rPr lang="en-US" dirty="0" smtClean="0"/>
              <a:t>Conflict Handling Modes</a:t>
            </a:r>
          </a:p>
        </p:txBody>
      </p:sp>
      <p:sp>
        <p:nvSpPr>
          <p:cNvPr id="36867" name="Rectangle 3"/>
          <p:cNvSpPr>
            <a:spLocks noGrp="1" noChangeArrowheads="1"/>
          </p:cNvSpPr>
          <p:nvPr>
            <p:ph idx="1"/>
          </p:nvPr>
        </p:nvSpPr>
        <p:spPr>
          <a:xfrm>
            <a:off x="228600" y="990600"/>
            <a:ext cx="8915400" cy="5029200"/>
          </a:xfrm>
        </p:spPr>
        <p:txBody>
          <a:bodyPr/>
          <a:lstStyle/>
          <a:p>
            <a:pPr marL="533400" indent="-533400">
              <a:spcBef>
                <a:spcPct val="50000"/>
              </a:spcBef>
              <a:buClr>
                <a:srgbClr val="666699"/>
              </a:buClr>
              <a:buFont typeface="+mj-lt"/>
              <a:buAutoNum type="arabicPeriod"/>
            </a:pPr>
            <a:r>
              <a:rPr lang="en-US" sz="2400" b="1" dirty="0" smtClean="0"/>
              <a:t>Confrontation</a:t>
            </a:r>
            <a:r>
              <a:rPr lang="en-US" sz="2400" dirty="0" smtClean="0"/>
              <a:t>: Directly face a conflict using a problem-solving approach</a:t>
            </a:r>
          </a:p>
          <a:p>
            <a:pPr marL="533400" indent="-533400">
              <a:spcBef>
                <a:spcPct val="50000"/>
              </a:spcBef>
              <a:buClr>
                <a:srgbClr val="666699"/>
              </a:buClr>
              <a:buFont typeface="+mj-lt"/>
              <a:buAutoNum type="arabicPeriod"/>
            </a:pPr>
            <a:r>
              <a:rPr lang="en-US" sz="2400" b="1" dirty="0" smtClean="0"/>
              <a:t>Compromise</a:t>
            </a:r>
            <a:r>
              <a:rPr lang="en-US" sz="2400" dirty="0" smtClean="0"/>
              <a:t>: Use a give-and-take approach</a:t>
            </a:r>
          </a:p>
          <a:p>
            <a:pPr marL="533400" indent="-533400">
              <a:spcBef>
                <a:spcPct val="50000"/>
              </a:spcBef>
              <a:buClr>
                <a:srgbClr val="666699"/>
              </a:buClr>
              <a:buFont typeface="+mj-lt"/>
              <a:buAutoNum type="arabicPeriod"/>
            </a:pPr>
            <a:r>
              <a:rPr lang="en-US" sz="2400" b="1" dirty="0" smtClean="0"/>
              <a:t>Smoothing</a:t>
            </a:r>
            <a:r>
              <a:rPr lang="en-US" sz="2400" dirty="0" smtClean="0"/>
              <a:t>: De-emphasize areas of difference and emphasize areas of agreement</a:t>
            </a:r>
          </a:p>
          <a:p>
            <a:pPr marL="533400" indent="-533400">
              <a:spcBef>
                <a:spcPct val="50000"/>
              </a:spcBef>
              <a:buClr>
                <a:srgbClr val="666699"/>
              </a:buClr>
              <a:buFont typeface="+mj-lt"/>
              <a:buAutoNum type="arabicPeriod"/>
            </a:pPr>
            <a:r>
              <a:rPr lang="en-US" sz="2400" b="1" dirty="0" smtClean="0"/>
              <a:t>Forcing</a:t>
            </a:r>
            <a:r>
              <a:rPr lang="en-US" sz="2400" dirty="0" smtClean="0"/>
              <a:t>: The win-lose approach</a:t>
            </a:r>
          </a:p>
          <a:p>
            <a:pPr marL="533400" indent="-533400">
              <a:spcBef>
                <a:spcPct val="50000"/>
              </a:spcBef>
              <a:buClr>
                <a:srgbClr val="666699"/>
              </a:buClr>
              <a:buFont typeface="+mj-lt"/>
              <a:buAutoNum type="arabicPeriod"/>
            </a:pPr>
            <a:r>
              <a:rPr lang="en-US" sz="2400" b="1" dirty="0" smtClean="0"/>
              <a:t>Withdrawal</a:t>
            </a:r>
            <a:r>
              <a:rPr lang="en-US" sz="2400" dirty="0" smtClean="0"/>
              <a:t>: Retreat or withdraw from an actual or potential disagreement</a:t>
            </a:r>
          </a:p>
          <a:p>
            <a:pPr marL="533400" indent="-533400">
              <a:spcBef>
                <a:spcPct val="50000"/>
              </a:spcBef>
              <a:buClr>
                <a:srgbClr val="666699"/>
              </a:buClr>
              <a:buFont typeface="+mj-lt"/>
              <a:buAutoNum type="arabicPeriod"/>
            </a:pPr>
            <a:r>
              <a:rPr lang="en-US" sz="2400" b="1" dirty="0" smtClean="0"/>
              <a:t>Collaborating</a:t>
            </a:r>
            <a:r>
              <a:rPr lang="en-US" sz="2400" dirty="0" smtClean="0"/>
              <a:t>: Decision makers incorporate different  viewpoints and insights to develop consensus and commitment</a:t>
            </a:r>
            <a:endParaRPr lang="en-US" dirty="0" smtClean="0"/>
          </a:p>
        </p:txBody>
      </p:sp>
      <p:sp>
        <p:nvSpPr>
          <p:cNvPr id="3686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30DA2C56-7428-4053-BCC9-9633C8292304}" type="slidenum">
              <a:rPr lang="en-US" smtClean="0"/>
              <a:pPr>
                <a:defRPr/>
              </a:pPr>
              <a:t>56</a:t>
            </a:fld>
            <a:endParaRPr lang="en-US" dirty="0"/>
          </a:p>
        </p:txBody>
      </p:sp>
    </p:spTree>
    <p:extLst>
      <p:ext uri="{BB962C8B-B14F-4D97-AF65-F5344CB8AC3E}">
        <p14:creationId xmlns:p14="http://schemas.microsoft.com/office/powerpoint/2010/main" val="42825299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686800" cy="990600"/>
          </a:xfrm>
        </p:spPr>
        <p:txBody>
          <a:bodyPr>
            <a:normAutofit fontScale="90000"/>
          </a:bodyPr>
          <a:lstStyle/>
          <a:p>
            <a:r>
              <a:rPr lang="en-US" dirty="0" smtClean="0"/>
              <a:t>Figure 9-11. Conflict Handling Modes</a:t>
            </a:r>
            <a:endParaRPr lang="en-US" dirty="0"/>
          </a:p>
        </p:txBody>
      </p:sp>
      <p:pic>
        <p:nvPicPr>
          <p:cNvPr id="6" name="Picture 5" descr="A graph. The x-axis, Task importance, consists of three points: Low, Medium, and High. The y-axis, Relationship importance, consists of three points: low, medium, and high. In low relationship importance, low task importance, is Withdrawal/Avoidance. In high relationship importance, low task importance, is Smooth/Accommodating. In medium relationship importance, medium task importance is, Compromise. In high relationship importance, high task importance is, Confrontation/Problem-solving and Collaboration; and in Low relationship importance, high task importance, is Forc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19200"/>
            <a:ext cx="7543800" cy="5148428"/>
          </a:xfrm>
          <a:prstGeom prst="rect">
            <a:avLst/>
          </a:prstGeom>
        </p:spPr>
      </p:pic>
      <p:sp>
        <p:nvSpPr>
          <p:cNvPr id="4" name="Footer Placeholder 3"/>
          <p:cNvSpPr>
            <a:spLocks noGrp="1"/>
          </p:cNvSpPr>
          <p:nvPr>
            <p:ph type="ftr" sz="quarter" idx="10"/>
          </p:nvPr>
        </p:nvSpPr>
        <p:spPr/>
        <p:txBody>
          <a:bodyPr/>
          <a:lstStyle/>
          <a:p>
            <a:pPr>
              <a:defRPr/>
            </a:pPr>
            <a:r>
              <a:rPr lang="en-US" dirty="0"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3DF7F6D6-12E9-47E2-83FA-0573725E0372}" type="slidenum">
              <a:rPr lang="en-US" smtClean="0"/>
              <a:pPr>
                <a:defRPr/>
              </a:pPr>
              <a:t>57</a:t>
            </a:fld>
            <a:endParaRPr lang="en-US" dirty="0"/>
          </a:p>
        </p:txBody>
      </p:sp>
    </p:spTree>
    <p:extLst>
      <p:ext uri="{BB962C8B-B14F-4D97-AF65-F5344CB8AC3E}">
        <p14:creationId xmlns:p14="http://schemas.microsoft.com/office/powerpoint/2010/main" val="41308687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Conflict Can Be Good</a:t>
            </a:r>
          </a:p>
        </p:txBody>
      </p:sp>
      <p:sp>
        <p:nvSpPr>
          <p:cNvPr id="37891" name="Rectangle 3"/>
          <p:cNvSpPr>
            <a:spLocks noGrp="1" noChangeArrowheads="1"/>
          </p:cNvSpPr>
          <p:nvPr>
            <p:ph idx="1"/>
          </p:nvPr>
        </p:nvSpPr>
        <p:spPr>
          <a:xfrm>
            <a:off x="381000" y="1524000"/>
            <a:ext cx="8458200" cy="4648200"/>
          </a:xfrm>
        </p:spPr>
        <p:txBody>
          <a:bodyPr/>
          <a:lstStyle/>
          <a:p>
            <a:pPr>
              <a:spcBef>
                <a:spcPct val="80000"/>
              </a:spcBef>
              <a:buClr>
                <a:srgbClr val="666699"/>
              </a:buClr>
            </a:pPr>
            <a:r>
              <a:rPr lang="en-US" dirty="0" smtClean="0"/>
              <a:t>Conflict often produces important results, such as new ideas, better alternatives, and motivation to work harder and more collaboratively</a:t>
            </a:r>
          </a:p>
          <a:p>
            <a:pPr>
              <a:spcBef>
                <a:spcPct val="80000"/>
              </a:spcBef>
              <a:buClr>
                <a:srgbClr val="666699"/>
              </a:buClr>
            </a:pPr>
            <a:r>
              <a:rPr lang="en-US" b="1" dirty="0" smtClean="0"/>
              <a:t>Groupthink</a:t>
            </a:r>
            <a:r>
              <a:rPr lang="en-US" dirty="0" smtClean="0"/>
              <a:t>: Conformance to the values or ethical standards of a group. Groupthink can develop if there are no conflicting viewpoints</a:t>
            </a:r>
          </a:p>
          <a:p>
            <a:pPr>
              <a:spcBef>
                <a:spcPct val="80000"/>
              </a:spcBef>
              <a:buClr>
                <a:srgbClr val="666699"/>
              </a:buClr>
            </a:pPr>
            <a:r>
              <a:rPr lang="en-US" dirty="0" smtClean="0"/>
              <a:t>Research suggests that task-related conflict often improves team performance, but emotional conflict often depresses team performance</a:t>
            </a:r>
          </a:p>
        </p:txBody>
      </p:sp>
      <p:sp>
        <p:nvSpPr>
          <p:cNvPr id="3789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B59AA3D8-7433-4027-A5FC-D8845AD4F8F2}" type="slidenum">
              <a:rPr lang="en-US" smtClean="0"/>
              <a:pPr>
                <a:defRPr/>
              </a:pPr>
              <a:t>58</a:t>
            </a:fld>
            <a:endParaRPr lang="en-US" dirty="0"/>
          </a:p>
        </p:txBody>
      </p:sp>
    </p:spTree>
    <p:extLst>
      <p:ext uri="{BB962C8B-B14F-4D97-AF65-F5344CB8AC3E}">
        <p14:creationId xmlns:p14="http://schemas.microsoft.com/office/powerpoint/2010/main" val="1332995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81000" y="0"/>
            <a:ext cx="8305800" cy="792162"/>
          </a:xfrm>
        </p:spPr>
        <p:txBody>
          <a:bodyPr/>
          <a:lstStyle/>
          <a:p>
            <a:r>
              <a:rPr lang="en-US" dirty="0" smtClean="0"/>
              <a:t>Five Dysfunctions of a Team</a:t>
            </a:r>
          </a:p>
        </p:txBody>
      </p:sp>
      <p:sp>
        <p:nvSpPr>
          <p:cNvPr id="3" name="Content Placeholder 2"/>
          <p:cNvSpPr>
            <a:spLocks noGrp="1"/>
          </p:cNvSpPr>
          <p:nvPr>
            <p:ph idx="1"/>
          </p:nvPr>
        </p:nvSpPr>
        <p:spPr>
          <a:xfrm>
            <a:off x="381000" y="914400"/>
            <a:ext cx="8305800" cy="4267200"/>
          </a:xfrm>
        </p:spPr>
        <p:txBody>
          <a:bodyPr/>
          <a:lstStyle/>
          <a:p>
            <a:pPr marL="514350" indent="-514350">
              <a:defRPr/>
            </a:pPr>
            <a:r>
              <a:rPr lang="en-US" dirty="0" smtClean="0"/>
              <a:t>Patrick Lencioni, author of several books on teams, says that “Teamwork remains the one sustainable competitive advantage that has been large untapped”*</a:t>
            </a:r>
          </a:p>
          <a:p>
            <a:pPr marL="514350" indent="-514350">
              <a:defRPr/>
            </a:pPr>
            <a:r>
              <a:rPr lang="en-US" dirty="0" smtClean="0"/>
              <a:t>The five dysfunctions of teams are</a:t>
            </a:r>
          </a:p>
          <a:p>
            <a:pPr marL="1063625" lvl="2" indent="-514350">
              <a:buFont typeface="+mj-lt"/>
              <a:buAutoNum type="arabicPeriod"/>
              <a:defRPr/>
            </a:pPr>
            <a:r>
              <a:rPr lang="en-US" sz="2400" dirty="0" smtClean="0"/>
              <a:t>Absence of trust</a:t>
            </a:r>
          </a:p>
          <a:p>
            <a:pPr marL="1063625" lvl="2" indent="-514350">
              <a:buFont typeface="+mj-lt"/>
              <a:buAutoNum type="arabicPeriod"/>
              <a:defRPr/>
            </a:pPr>
            <a:r>
              <a:rPr lang="en-US" sz="2400" dirty="0" smtClean="0"/>
              <a:t>Fear of conflict</a:t>
            </a:r>
          </a:p>
          <a:p>
            <a:pPr marL="1063625" lvl="2" indent="-514350">
              <a:buFont typeface="+mj-lt"/>
              <a:buAutoNum type="arabicPeriod"/>
              <a:defRPr/>
            </a:pPr>
            <a:r>
              <a:rPr lang="en-US" sz="2400" dirty="0" smtClean="0"/>
              <a:t>Lack of commitment</a:t>
            </a:r>
          </a:p>
          <a:p>
            <a:pPr marL="1063625" lvl="2" indent="-514350">
              <a:buFont typeface="+mj-lt"/>
              <a:buAutoNum type="arabicPeriod"/>
              <a:defRPr/>
            </a:pPr>
            <a:r>
              <a:rPr lang="en-US" sz="2400" dirty="0" smtClean="0"/>
              <a:t>Avoidance of accountability</a:t>
            </a:r>
          </a:p>
          <a:p>
            <a:pPr marL="1063625" lvl="2" indent="-514350">
              <a:buFont typeface="+mj-lt"/>
              <a:buAutoNum type="arabicPeriod"/>
              <a:defRPr/>
            </a:pPr>
            <a:r>
              <a:rPr lang="en-US" sz="2400" dirty="0" smtClean="0"/>
              <a:t>Inattention to results</a:t>
            </a:r>
          </a:p>
        </p:txBody>
      </p:sp>
      <p:sp>
        <p:nvSpPr>
          <p:cNvPr id="65542" name="TextBox 5"/>
          <p:cNvSpPr txBox="1">
            <a:spLocks noChangeArrowheads="1"/>
          </p:cNvSpPr>
          <p:nvPr/>
        </p:nvSpPr>
        <p:spPr bwMode="auto">
          <a:xfrm>
            <a:off x="228600" y="5334000"/>
            <a:ext cx="8721725" cy="984250"/>
          </a:xfrm>
          <a:prstGeom prst="rect">
            <a:avLst/>
          </a:prstGeom>
          <a:noFill/>
          <a:ln w="9525">
            <a:noFill/>
            <a:miter lim="800000"/>
            <a:headEnd/>
            <a:tailEnd/>
          </a:ln>
        </p:spPr>
        <p:txBody>
          <a:bodyPr>
            <a:spAutoFit/>
          </a:bodyPr>
          <a:lstStyle/>
          <a:p>
            <a:r>
              <a:rPr lang="en-US" sz="1800" dirty="0"/>
              <a:t>*Lencioni, Patrick, “Overcoming the Five Dysfunctions of a Team,” Jossey-Bass: San Francisco, CA (2005), p. 3.</a:t>
            </a:r>
          </a:p>
          <a:p>
            <a:endParaRPr lang="en-US" dirty="0"/>
          </a:p>
        </p:txBody>
      </p:sp>
      <p:sp>
        <p:nvSpPr>
          <p:cNvPr id="65540"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1"/>
          </p:nvPr>
        </p:nvSpPr>
        <p:spPr/>
        <p:txBody>
          <a:bodyPr/>
          <a:lstStyle/>
          <a:p>
            <a:pPr>
              <a:defRPr/>
            </a:pPr>
            <a:fld id="{37647E6A-936B-4ACD-B13C-34772058D73B}"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dirty="0" smtClean="0"/>
              <a:t>Implications for the Future of IT Human Resource Management</a:t>
            </a:r>
          </a:p>
        </p:txBody>
      </p:sp>
      <p:sp>
        <p:nvSpPr>
          <p:cNvPr id="15363" name="Content Placeholder 2"/>
          <p:cNvSpPr>
            <a:spLocks noGrp="1"/>
          </p:cNvSpPr>
          <p:nvPr>
            <p:ph idx="1"/>
          </p:nvPr>
        </p:nvSpPr>
        <p:spPr>
          <a:xfrm>
            <a:off x="457200" y="1676400"/>
            <a:ext cx="8229600" cy="2176462"/>
          </a:xfrm>
        </p:spPr>
        <p:txBody>
          <a:bodyPr/>
          <a:lstStyle/>
          <a:p>
            <a:r>
              <a:rPr lang="en-US" dirty="0" smtClean="0"/>
              <a:t>Proactive organizations are addressing workforce needs by</a:t>
            </a:r>
          </a:p>
          <a:p>
            <a:pPr lvl="1"/>
            <a:r>
              <a:rPr lang="en-US" dirty="0" smtClean="0"/>
              <a:t>improving benefits</a:t>
            </a:r>
          </a:p>
          <a:p>
            <a:pPr lvl="1"/>
            <a:r>
              <a:rPr lang="en-US" dirty="0" smtClean="0"/>
              <a:t>redefining work hours and incentives</a:t>
            </a:r>
          </a:p>
          <a:p>
            <a:pPr lvl="1"/>
            <a:r>
              <a:rPr lang="en-US" dirty="0" smtClean="0"/>
              <a:t>finding future workers</a:t>
            </a:r>
          </a:p>
        </p:txBody>
      </p:sp>
      <p:sp>
        <p:nvSpPr>
          <p:cNvPr id="15364"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1"/>
          </p:nvPr>
        </p:nvSpPr>
        <p:spPr/>
        <p:txBody>
          <a:bodyPr/>
          <a:lstStyle/>
          <a:p>
            <a:pPr>
              <a:defRPr/>
            </a:pPr>
            <a:fld id="{FBD15328-1F82-4A7B-B4BB-5811F6E2DA25}" type="slidenum">
              <a:rPr lang="en-US" smtClean="0"/>
              <a:pPr>
                <a:defRPr/>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76200"/>
            <a:ext cx="8229600" cy="1143000"/>
          </a:xfrm>
        </p:spPr>
        <p:txBody>
          <a:bodyPr/>
          <a:lstStyle/>
          <a:p>
            <a:r>
              <a:rPr lang="en-US" dirty="0" smtClean="0"/>
              <a:t>General Advice on Teams, Part 1</a:t>
            </a:r>
          </a:p>
        </p:txBody>
      </p:sp>
      <p:sp>
        <p:nvSpPr>
          <p:cNvPr id="64515" name="Rectangle 3"/>
          <p:cNvSpPr>
            <a:spLocks noGrp="1" noChangeArrowheads="1"/>
          </p:cNvSpPr>
          <p:nvPr>
            <p:ph idx="1"/>
          </p:nvPr>
        </p:nvSpPr>
        <p:spPr>
          <a:xfrm>
            <a:off x="609600" y="1447800"/>
            <a:ext cx="8186738" cy="3648075"/>
          </a:xfrm>
        </p:spPr>
        <p:txBody>
          <a:bodyPr/>
          <a:lstStyle/>
          <a:p>
            <a:r>
              <a:rPr lang="en-US" dirty="0" smtClean="0"/>
              <a:t>Be patient and kind with your team</a:t>
            </a:r>
          </a:p>
          <a:p>
            <a:r>
              <a:rPr lang="en-US" dirty="0" smtClean="0"/>
              <a:t>Fix the problem instead of blaming people </a:t>
            </a:r>
          </a:p>
          <a:p>
            <a:r>
              <a:rPr lang="en-US" dirty="0" smtClean="0"/>
              <a:t>Establish regular, effective meetings</a:t>
            </a:r>
          </a:p>
          <a:p>
            <a:r>
              <a:rPr lang="en-US" dirty="0" smtClean="0"/>
              <a:t>Allow time for teams to go through the basic team-building stages </a:t>
            </a:r>
          </a:p>
          <a:p>
            <a:r>
              <a:rPr lang="en-US" dirty="0" smtClean="0"/>
              <a:t>Limit the size of work teams to three to seven members</a:t>
            </a:r>
          </a:p>
        </p:txBody>
      </p:sp>
      <p:sp>
        <p:nvSpPr>
          <p:cNvPr id="6451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5561EDBA-EBC3-407A-A285-B88C5263A4AD}" type="slidenum">
              <a:rPr lang="en-US" smtClean="0"/>
              <a:pPr>
                <a:defRPr/>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r>
              <a:rPr lang="en-US" dirty="0" smtClean="0"/>
              <a:t>General Advice on Teams,</a:t>
            </a:r>
            <a:r>
              <a:rPr lang="en-US" baseline="0" dirty="0" smtClean="0"/>
              <a:t> Part 2</a:t>
            </a:r>
            <a:endParaRPr lang="en-US" dirty="0" smtClean="0"/>
          </a:p>
        </p:txBody>
      </p:sp>
      <p:sp>
        <p:nvSpPr>
          <p:cNvPr id="66563" name="Rectangle 3"/>
          <p:cNvSpPr>
            <a:spLocks noGrp="1" noChangeArrowheads="1"/>
          </p:cNvSpPr>
          <p:nvPr>
            <p:ph idx="1"/>
          </p:nvPr>
        </p:nvSpPr>
        <p:spPr/>
        <p:txBody>
          <a:bodyPr/>
          <a:lstStyle/>
          <a:p>
            <a:r>
              <a:rPr lang="en-US" dirty="0" smtClean="0"/>
              <a:t>Plan some social activities to help project team members and other stakeholders get to know each other better </a:t>
            </a:r>
          </a:p>
          <a:p>
            <a:r>
              <a:rPr lang="en-US" dirty="0" smtClean="0"/>
              <a:t>Stress team identity</a:t>
            </a:r>
          </a:p>
          <a:p>
            <a:r>
              <a:rPr lang="en-US" dirty="0" smtClean="0"/>
              <a:t>Nurture team members and encourage them to help each other</a:t>
            </a:r>
          </a:p>
          <a:p>
            <a:r>
              <a:rPr lang="en-US" dirty="0" smtClean="0"/>
              <a:t>Take additional actions to work with virtual team members</a:t>
            </a:r>
          </a:p>
        </p:txBody>
      </p:sp>
      <p:sp>
        <p:nvSpPr>
          <p:cNvPr id="6656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9C419FB6-89AD-4B56-A803-1511FC888592}" type="slidenum">
              <a:rPr lang="en-US" smtClean="0"/>
              <a:pPr>
                <a:defRPr/>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52400"/>
            <a:ext cx="8229600" cy="1143000"/>
          </a:xfrm>
        </p:spPr>
        <p:txBody>
          <a:bodyPr>
            <a:normAutofit fontScale="90000"/>
          </a:bodyPr>
          <a:lstStyle/>
          <a:p>
            <a:r>
              <a:rPr lang="en-US" dirty="0" smtClean="0"/>
              <a:t>Using Software to Assist in Human Resource Management</a:t>
            </a:r>
          </a:p>
        </p:txBody>
      </p:sp>
      <p:sp>
        <p:nvSpPr>
          <p:cNvPr id="67587" name="Rectangle 3"/>
          <p:cNvSpPr>
            <a:spLocks noGrp="1" noChangeArrowheads="1"/>
          </p:cNvSpPr>
          <p:nvPr>
            <p:ph idx="1"/>
          </p:nvPr>
        </p:nvSpPr>
        <p:spPr>
          <a:xfrm>
            <a:off x="457200" y="1752600"/>
            <a:ext cx="8229600" cy="4254500"/>
          </a:xfrm>
        </p:spPr>
        <p:txBody>
          <a:bodyPr/>
          <a:lstStyle/>
          <a:p>
            <a:pPr>
              <a:lnSpc>
                <a:spcPct val="90000"/>
              </a:lnSpc>
            </a:pPr>
            <a:r>
              <a:rPr lang="en-US" dirty="0" smtClean="0"/>
              <a:t>Software can help in producing RAMS and resource histograms </a:t>
            </a:r>
          </a:p>
          <a:p>
            <a:pPr>
              <a:lnSpc>
                <a:spcPct val="90000"/>
              </a:lnSpc>
            </a:pPr>
            <a:r>
              <a:rPr lang="en-US" dirty="0" smtClean="0"/>
              <a:t>Project management software includes several features related to human resource management such as</a:t>
            </a:r>
          </a:p>
          <a:p>
            <a:pPr lvl="1">
              <a:lnSpc>
                <a:spcPct val="90000"/>
              </a:lnSpc>
            </a:pPr>
            <a:r>
              <a:rPr lang="en-US" dirty="0" smtClean="0"/>
              <a:t>Assigning resources</a:t>
            </a:r>
          </a:p>
          <a:p>
            <a:pPr lvl="1">
              <a:lnSpc>
                <a:spcPct val="90000"/>
              </a:lnSpc>
            </a:pPr>
            <a:r>
              <a:rPr lang="en-US" dirty="0" smtClean="0"/>
              <a:t>Identifying potential resource shortages or underutilization</a:t>
            </a:r>
          </a:p>
          <a:p>
            <a:pPr lvl="1">
              <a:lnSpc>
                <a:spcPct val="90000"/>
              </a:lnSpc>
            </a:pPr>
            <a:r>
              <a:rPr lang="en-US" dirty="0" smtClean="0"/>
              <a:t>Leveling resources</a:t>
            </a:r>
          </a:p>
        </p:txBody>
      </p:sp>
      <p:sp>
        <p:nvSpPr>
          <p:cNvPr id="6758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CE8EDA0A-988F-4053-9F65-16A93AFF07C1}" type="slidenum">
              <a:rPr lang="en-US" smtClean="0"/>
              <a:pPr>
                <a:defRPr/>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r>
              <a:rPr lang="en-US" sz="3600" dirty="0" smtClean="0"/>
              <a:t>Project Resource Management Involves Much More Than Using Software</a:t>
            </a:r>
          </a:p>
        </p:txBody>
      </p:sp>
      <p:sp>
        <p:nvSpPr>
          <p:cNvPr id="68611" name="Rectangle 3"/>
          <p:cNvSpPr>
            <a:spLocks noGrp="1" noChangeArrowheads="1"/>
          </p:cNvSpPr>
          <p:nvPr>
            <p:ph idx="1"/>
          </p:nvPr>
        </p:nvSpPr>
        <p:spPr>
          <a:xfrm>
            <a:off x="381000" y="1752600"/>
            <a:ext cx="8001000" cy="4343400"/>
          </a:xfrm>
        </p:spPr>
        <p:txBody>
          <a:bodyPr/>
          <a:lstStyle/>
          <a:p>
            <a:r>
              <a:rPr lang="en-US" dirty="0" smtClean="0"/>
              <a:t>Project managers must </a:t>
            </a:r>
          </a:p>
          <a:p>
            <a:pPr lvl="1"/>
            <a:r>
              <a:rPr lang="en-US" dirty="0" smtClean="0"/>
              <a:t>Treat people with consideration and respect</a:t>
            </a:r>
          </a:p>
          <a:p>
            <a:pPr lvl="1"/>
            <a:r>
              <a:rPr lang="en-US" dirty="0" smtClean="0"/>
              <a:t>Understand what motivates them</a:t>
            </a:r>
          </a:p>
          <a:p>
            <a:pPr lvl="1"/>
            <a:r>
              <a:rPr lang="en-US" dirty="0" smtClean="0"/>
              <a:t>Communicate carefully with them</a:t>
            </a:r>
          </a:p>
          <a:p>
            <a:r>
              <a:rPr lang="en-US" dirty="0" smtClean="0"/>
              <a:t>Focus on your goal of enabling project team members to deliver their best work </a:t>
            </a:r>
          </a:p>
        </p:txBody>
      </p:sp>
      <p:sp>
        <p:nvSpPr>
          <p:cNvPr id="6861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3BFC8A9F-9BF6-45D9-A598-E1B2444F5331}" type="slidenum">
              <a:rPr lang="en-US" smtClean="0"/>
              <a:pPr>
                <a:defRPr/>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81000" y="274638"/>
            <a:ext cx="8305800" cy="944562"/>
          </a:xfrm>
        </p:spPr>
        <p:txBody>
          <a:bodyPr/>
          <a:lstStyle/>
          <a:p>
            <a:r>
              <a:rPr lang="en-US" dirty="0" smtClean="0"/>
              <a:t>Chapter Summary</a:t>
            </a:r>
          </a:p>
        </p:txBody>
      </p:sp>
      <p:sp>
        <p:nvSpPr>
          <p:cNvPr id="69635" name="Rectangle 3"/>
          <p:cNvSpPr>
            <a:spLocks noGrp="1" noChangeArrowheads="1"/>
          </p:cNvSpPr>
          <p:nvPr>
            <p:ph idx="1"/>
          </p:nvPr>
        </p:nvSpPr>
        <p:spPr>
          <a:xfrm>
            <a:off x="457200" y="1676400"/>
            <a:ext cx="8229600" cy="4330700"/>
          </a:xfrm>
        </p:spPr>
        <p:txBody>
          <a:bodyPr/>
          <a:lstStyle/>
          <a:p>
            <a:pPr>
              <a:lnSpc>
                <a:spcPct val="90000"/>
              </a:lnSpc>
            </a:pPr>
            <a:r>
              <a:rPr lang="en-US" dirty="0" smtClean="0"/>
              <a:t>Project human resource management includes the processes required to make the most effective use of the people involved with a project</a:t>
            </a:r>
          </a:p>
          <a:p>
            <a:pPr>
              <a:lnSpc>
                <a:spcPct val="90000"/>
              </a:lnSpc>
            </a:pPr>
            <a:r>
              <a:rPr lang="en-US" dirty="0" smtClean="0"/>
              <a:t>Main processes include</a:t>
            </a:r>
          </a:p>
          <a:p>
            <a:pPr lvl="1">
              <a:lnSpc>
                <a:spcPct val="90000"/>
              </a:lnSpc>
            </a:pPr>
            <a:r>
              <a:rPr lang="en-US" dirty="0" smtClean="0"/>
              <a:t>Plan human resource management</a:t>
            </a:r>
          </a:p>
          <a:p>
            <a:pPr lvl="1">
              <a:lnSpc>
                <a:spcPct val="90000"/>
              </a:lnSpc>
            </a:pPr>
            <a:r>
              <a:rPr lang="en-US" dirty="0" smtClean="0"/>
              <a:t>Acquire project team</a:t>
            </a:r>
          </a:p>
          <a:p>
            <a:pPr lvl="1">
              <a:lnSpc>
                <a:spcPct val="90000"/>
              </a:lnSpc>
            </a:pPr>
            <a:r>
              <a:rPr lang="en-US" dirty="0" smtClean="0"/>
              <a:t>Develop project team</a:t>
            </a:r>
          </a:p>
          <a:p>
            <a:pPr lvl="1">
              <a:lnSpc>
                <a:spcPct val="90000"/>
              </a:lnSpc>
            </a:pPr>
            <a:r>
              <a:rPr lang="en-US" dirty="0" smtClean="0"/>
              <a:t>Manage project team</a:t>
            </a:r>
          </a:p>
        </p:txBody>
      </p:sp>
      <p:sp>
        <p:nvSpPr>
          <p:cNvPr id="6963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FE267D4E-E157-4D62-9947-FB836A6F39F9}" type="slidenum">
              <a:rPr lang="en-US" smtClean="0"/>
              <a:pPr>
                <a:defRPr/>
              </a:pPr>
              <a:t>64</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22238"/>
            <a:ext cx="8305800" cy="639762"/>
          </a:xfrm>
        </p:spPr>
        <p:txBody>
          <a:bodyPr>
            <a:normAutofit fontScale="90000"/>
          </a:bodyPr>
          <a:lstStyle/>
          <a:p>
            <a:r>
              <a:rPr lang="en-US" dirty="0" smtClean="0"/>
              <a:t>Global Issues</a:t>
            </a:r>
          </a:p>
        </p:txBody>
      </p:sp>
      <p:sp>
        <p:nvSpPr>
          <p:cNvPr id="16387" name="Rectangle 3"/>
          <p:cNvSpPr>
            <a:spLocks noGrp="1" noChangeArrowheads="1"/>
          </p:cNvSpPr>
          <p:nvPr>
            <p:ph idx="1"/>
          </p:nvPr>
        </p:nvSpPr>
        <p:spPr>
          <a:xfrm>
            <a:off x="228600" y="990600"/>
            <a:ext cx="8610600" cy="4343400"/>
          </a:xfrm>
        </p:spPr>
        <p:txBody>
          <a:bodyPr/>
          <a:lstStyle/>
          <a:p>
            <a:r>
              <a:rPr lang="en-US" dirty="0" smtClean="0"/>
              <a:t>In 2013 Yahoo’s CEO issued a memo stating that employees could no longer work from home, causing quite a stir throughout the world</a:t>
            </a:r>
          </a:p>
          <a:p>
            <a:r>
              <a:rPr lang="en-US" dirty="0" smtClean="0"/>
              <a:t>Diebold’s CEO took the opposite approach and started recruiting employees who wanted to work from home, luring the best and brightest workers from Yahoo and other companies cutting back on telecommuting</a:t>
            </a:r>
          </a:p>
          <a:p>
            <a:r>
              <a:rPr lang="en-US" dirty="0" smtClean="0"/>
              <a:t>The Huffington Post believes that telecommuting has won, and even Yahoo has softened its stance</a:t>
            </a:r>
          </a:p>
        </p:txBody>
      </p:sp>
      <p:sp>
        <p:nvSpPr>
          <p:cNvPr id="1638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52BEDF5A-CC2B-41EC-9024-1E458DD4F0B1}"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066800"/>
          </a:xfrm>
        </p:spPr>
        <p:txBody>
          <a:bodyPr/>
          <a:lstStyle/>
          <a:p>
            <a:r>
              <a:rPr lang="en-US" dirty="0" smtClean="0"/>
              <a:t>What Went Wrong?</a:t>
            </a:r>
          </a:p>
        </p:txBody>
      </p:sp>
      <p:sp>
        <p:nvSpPr>
          <p:cNvPr id="17411" name="Content Placeholder 2"/>
          <p:cNvSpPr>
            <a:spLocks noGrp="1"/>
          </p:cNvSpPr>
          <p:nvPr>
            <p:ph idx="1"/>
          </p:nvPr>
        </p:nvSpPr>
        <p:spPr>
          <a:xfrm>
            <a:off x="457200" y="1219200"/>
            <a:ext cx="8229600" cy="3657600"/>
          </a:xfrm>
        </p:spPr>
        <p:txBody>
          <a:bodyPr/>
          <a:lstStyle/>
          <a:p>
            <a:r>
              <a:rPr lang="en-US" sz="2400" dirty="0"/>
              <a:t>A </a:t>
            </a:r>
            <a:r>
              <a:rPr lang="en-US" sz="2400" dirty="0" smtClean="0"/>
              <a:t>2014 </a:t>
            </a:r>
            <a:r>
              <a:rPr lang="en-US" sz="2400" dirty="0"/>
              <a:t>report by CompTIA found a gap between skills that employers wanted and </a:t>
            </a:r>
            <a:r>
              <a:rPr lang="en-US" sz="2400" dirty="0" smtClean="0"/>
              <a:t>what they </a:t>
            </a:r>
            <a:r>
              <a:rPr lang="en-US" sz="2400" dirty="0"/>
              <a:t>actually found in the IT </a:t>
            </a:r>
            <a:r>
              <a:rPr lang="en-US" sz="2400" dirty="0" smtClean="0"/>
              <a:t>workforce</a:t>
            </a:r>
          </a:p>
          <a:p>
            <a:r>
              <a:rPr lang="en-US" sz="2400" dirty="0" smtClean="0"/>
              <a:t>68 percent of IT firms report having a very challenging time finding new staff</a:t>
            </a:r>
          </a:p>
          <a:p>
            <a:r>
              <a:rPr lang="en-US" sz="2400" dirty="0" smtClean="0"/>
              <a:t>58 percent of businesses are concerned about the quality and quantity of IT talent available for hire</a:t>
            </a:r>
          </a:p>
          <a:p>
            <a:r>
              <a:rPr lang="en-US" sz="2400" dirty="0" smtClean="0"/>
              <a:t>The number one strategy to handle understaffing is requiring workers to put in more hours</a:t>
            </a:r>
          </a:p>
        </p:txBody>
      </p:sp>
      <p:sp>
        <p:nvSpPr>
          <p:cNvPr id="17412"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1"/>
          </p:nvPr>
        </p:nvSpPr>
        <p:spPr/>
        <p:txBody>
          <a:bodyPr/>
          <a:lstStyle/>
          <a:p>
            <a:pPr>
              <a:defRPr/>
            </a:pPr>
            <a:fld id="{2382DB3A-D047-4115-B6E8-B0CFADBCE131}"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274638"/>
            <a:ext cx="8305800" cy="1020762"/>
          </a:xfrm>
        </p:spPr>
        <p:txBody>
          <a:bodyPr>
            <a:normAutofit fontScale="90000"/>
          </a:bodyPr>
          <a:lstStyle/>
          <a:p>
            <a:r>
              <a:rPr lang="en-US" dirty="0" smtClean="0"/>
              <a:t>What is Project Human Resource Management?</a:t>
            </a:r>
          </a:p>
        </p:txBody>
      </p:sp>
      <p:sp>
        <p:nvSpPr>
          <p:cNvPr id="18435" name="Rectangle 3"/>
          <p:cNvSpPr>
            <a:spLocks noGrp="1" noChangeArrowheads="1"/>
          </p:cNvSpPr>
          <p:nvPr>
            <p:ph idx="1"/>
          </p:nvPr>
        </p:nvSpPr>
        <p:spPr>
          <a:xfrm>
            <a:off x="381000" y="1371600"/>
            <a:ext cx="8458200" cy="4953000"/>
          </a:xfrm>
        </p:spPr>
        <p:txBody>
          <a:bodyPr/>
          <a:lstStyle/>
          <a:p>
            <a:pPr>
              <a:lnSpc>
                <a:spcPct val="90000"/>
              </a:lnSpc>
            </a:pPr>
            <a:r>
              <a:rPr lang="en-US" dirty="0" smtClean="0"/>
              <a:t>Making the most effective use of the people involved with a project</a:t>
            </a:r>
          </a:p>
          <a:p>
            <a:pPr>
              <a:lnSpc>
                <a:spcPct val="90000"/>
              </a:lnSpc>
            </a:pPr>
            <a:r>
              <a:rPr lang="en-US" dirty="0" smtClean="0"/>
              <a:t>Processes include</a:t>
            </a:r>
          </a:p>
          <a:p>
            <a:pPr lvl="1">
              <a:lnSpc>
                <a:spcPct val="90000"/>
              </a:lnSpc>
            </a:pPr>
            <a:r>
              <a:rPr lang="en-US" b="1" dirty="0" smtClean="0"/>
              <a:t>Planning human resource management: </a:t>
            </a:r>
            <a:r>
              <a:rPr lang="en-US" dirty="0" smtClean="0"/>
              <a:t>identifying and documenting project roles, responsibilities, and reporting relationships</a:t>
            </a:r>
          </a:p>
          <a:p>
            <a:pPr lvl="1">
              <a:lnSpc>
                <a:spcPct val="90000"/>
              </a:lnSpc>
            </a:pPr>
            <a:r>
              <a:rPr lang="en-US" b="1" dirty="0" smtClean="0"/>
              <a:t>Acquiring the project team: </a:t>
            </a:r>
            <a:r>
              <a:rPr lang="en-US" dirty="0" smtClean="0"/>
              <a:t>getting the needed personnel assigned to and working on the project</a:t>
            </a:r>
          </a:p>
          <a:p>
            <a:pPr lvl="1">
              <a:lnSpc>
                <a:spcPct val="90000"/>
              </a:lnSpc>
            </a:pPr>
            <a:r>
              <a:rPr lang="en-US" b="1" dirty="0" smtClean="0"/>
              <a:t>Developing the project team: </a:t>
            </a:r>
            <a:r>
              <a:rPr lang="en-US" dirty="0" smtClean="0"/>
              <a:t>building individual and group skills to enhance project performance</a:t>
            </a:r>
          </a:p>
          <a:p>
            <a:pPr lvl="1">
              <a:lnSpc>
                <a:spcPct val="90000"/>
              </a:lnSpc>
            </a:pPr>
            <a:r>
              <a:rPr lang="en-US" b="1" dirty="0" smtClean="0"/>
              <a:t>Managing the project team:</a:t>
            </a:r>
            <a:r>
              <a:rPr lang="en-US" dirty="0" smtClean="0"/>
              <a:t> tracking team member performance, motivating team members, providing timely feedback, resolving issues and conflicts, and coordinating changes to help enhance project performance </a:t>
            </a:r>
          </a:p>
        </p:txBody>
      </p:sp>
      <p:sp>
        <p:nvSpPr>
          <p:cNvPr id="1843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5C830807-6AFF-4B7E-9A21-32E636B402DA}"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2908</TotalTime>
  <Words>3507</Words>
  <Application>Microsoft Office PowerPoint</Application>
  <PresentationFormat>On-screen Show (4:3)</PresentationFormat>
  <Paragraphs>559</Paragraphs>
  <Slides>64</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64</vt:i4>
      </vt:variant>
    </vt:vector>
  </HeadingPairs>
  <TitlesOfParts>
    <vt:vector size="75" baseType="lpstr">
      <vt:lpstr>Arial</vt:lpstr>
      <vt:lpstr>Arial Rounded MT Bold</vt:lpstr>
      <vt:lpstr>Baskerville Old Face</vt:lpstr>
      <vt:lpstr>Calibri</vt:lpstr>
      <vt:lpstr>Lucida Sans Unicode</vt:lpstr>
      <vt:lpstr>Times New Roman</vt:lpstr>
      <vt:lpstr>Verdana</vt:lpstr>
      <vt:lpstr>Wingdings 2</vt:lpstr>
      <vt:lpstr>Wingdings 3</vt:lpstr>
      <vt:lpstr>Custom Design</vt:lpstr>
      <vt:lpstr>Theme1</vt:lpstr>
      <vt:lpstr>Chapter 9: Project Human Resource Management</vt:lpstr>
      <vt:lpstr>Learning Objectives, Part 1</vt:lpstr>
      <vt:lpstr>Learning Objectives, Part 2</vt:lpstr>
      <vt:lpstr>The Importance of Human Resource Management</vt:lpstr>
      <vt:lpstr>The Global IT Workforce</vt:lpstr>
      <vt:lpstr>Implications for the Future of IT Human Resource Management</vt:lpstr>
      <vt:lpstr>Global Issues</vt:lpstr>
      <vt:lpstr>What Went Wrong?</vt:lpstr>
      <vt:lpstr>What is Project Human Resource Management?</vt:lpstr>
      <vt:lpstr>Figure 9-1. Project Human Resource Management Summary</vt:lpstr>
      <vt:lpstr>Keys to Managing People</vt:lpstr>
      <vt:lpstr>Intrinsic and Extrinsic Motivation</vt:lpstr>
      <vt:lpstr>Maslow’s Hierarchy of Needs</vt:lpstr>
      <vt:lpstr>Figure 9-2. Maslow’s Hierarchy of Needs</vt:lpstr>
      <vt:lpstr>Herzberg’s Motivational and Hygiene Factors</vt:lpstr>
      <vt:lpstr>Table 9-1: Examples of Herzberg’s Hygiene Factors and Motivators</vt:lpstr>
      <vt:lpstr>Media Snapshot</vt:lpstr>
      <vt:lpstr>McClelland’s Acquired-Needs Theory</vt:lpstr>
      <vt:lpstr>McGregor’s Theory X and Y</vt:lpstr>
      <vt:lpstr>Thamhain and Wilemon’s Ways to Have Influence on Projects, Part 1</vt:lpstr>
      <vt:lpstr>Thamhain and Wilemon’s Ways to Have Influence on Projects, Part 2</vt:lpstr>
      <vt:lpstr>Ways to Influence that Help and Hurt Projects</vt:lpstr>
      <vt:lpstr>Power</vt:lpstr>
      <vt:lpstr>Covey and Improving Effectiveness</vt:lpstr>
      <vt:lpstr>Empathic Listening and Rapport</vt:lpstr>
      <vt:lpstr>Emotional Intelligence</vt:lpstr>
      <vt:lpstr>Leadership</vt:lpstr>
      <vt:lpstr>What Went Right?</vt:lpstr>
      <vt:lpstr>Developing the Human Resource Plan</vt:lpstr>
      <vt:lpstr>Figure 9-3. Sample Organizational Chart for a Large IT Project</vt:lpstr>
      <vt:lpstr>Figure 9-4. Work Definition and Assignment Process</vt:lpstr>
      <vt:lpstr>Responsibility Assignment Matrices</vt:lpstr>
      <vt:lpstr>Figure 9-5. Sample Responsibility Assignment Matrix (RAM)</vt:lpstr>
      <vt:lpstr>Table 9-2. Sample RACI Chart</vt:lpstr>
      <vt:lpstr>Staffing Management Plans and Resource Histograms</vt:lpstr>
      <vt:lpstr>Figure 9-6. Sample Resource Histogram</vt:lpstr>
      <vt:lpstr>Acquiring the Project Team</vt:lpstr>
      <vt:lpstr>Resource Assignment</vt:lpstr>
      <vt:lpstr>Best Practice</vt:lpstr>
      <vt:lpstr>Resource Loading</vt:lpstr>
      <vt:lpstr>Figure 9-7. Sample Histogram Showing an Overallocated Individual</vt:lpstr>
      <vt:lpstr>Resource Leveling</vt:lpstr>
      <vt:lpstr>Figure 9-8. Resource Leveling Example</vt:lpstr>
      <vt:lpstr>Benefits of Resource Leveling</vt:lpstr>
      <vt:lpstr>Developing the Project Team</vt:lpstr>
      <vt:lpstr>Tuckman Model of Team Development</vt:lpstr>
      <vt:lpstr>Training</vt:lpstr>
      <vt:lpstr>Meyers-Briggs Type Indicator (MBTI)</vt:lpstr>
      <vt:lpstr>Social Styles Profile</vt:lpstr>
      <vt:lpstr>Figure 9-9. Social Styles</vt:lpstr>
      <vt:lpstr>DISC Profiles</vt:lpstr>
      <vt:lpstr>Figure 9-10. The DISC Profile</vt:lpstr>
      <vt:lpstr>Reward and Recognition Systems</vt:lpstr>
      <vt:lpstr>Managing the Project Team</vt:lpstr>
      <vt:lpstr>Tools and Techniques for Managing Project Teams</vt:lpstr>
      <vt:lpstr>Conflict Handling Modes</vt:lpstr>
      <vt:lpstr>Figure 9-11. Conflict Handling Modes</vt:lpstr>
      <vt:lpstr>Conflict Can Be Good</vt:lpstr>
      <vt:lpstr>Five Dysfunctions of a Team</vt:lpstr>
      <vt:lpstr>General Advice on Teams, Part 1</vt:lpstr>
      <vt:lpstr>General Advice on Teams, Part 2</vt:lpstr>
      <vt:lpstr>Using Software to Assist in Human Resource Management</vt:lpstr>
      <vt:lpstr>Project Resource Management Involves Much More Than Using Software</vt:lpstr>
      <vt:lpstr>Chapter Summary</vt:lpstr>
    </vt:vector>
  </TitlesOfParts>
  <Company>Augsburg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Georges, Tim</cp:lastModifiedBy>
  <cp:revision>232</cp:revision>
  <dcterms:created xsi:type="dcterms:W3CDTF">2001-07-05T23:10:12Z</dcterms:created>
  <dcterms:modified xsi:type="dcterms:W3CDTF">2018-08-10T13:00:38Z</dcterms:modified>
</cp:coreProperties>
</file>