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95" r:id="rId2"/>
  </p:sldMasterIdLst>
  <p:notesMasterIdLst>
    <p:notesMasterId r:id="rId63"/>
  </p:notesMasterIdLst>
  <p:handoutMasterIdLst>
    <p:handoutMasterId r:id="rId64"/>
  </p:handoutMasterIdLst>
  <p:sldIdLst>
    <p:sldId id="397" r:id="rId3"/>
    <p:sldId id="335" r:id="rId4"/>
    <p:sldId id="337" r:id="rId5"/>
    <p:sldId id="338" r:id="rId6"/>
    <p:sldId id="339" r:id="rId7"/>
    <p:sldId id="340" r:id="rId8"/>
    <p:sldId id="341" r:id="rId9"/>
    <p:sldId id="395" r:id="rId10"/>
    <p:sldId id="342" r:id="rId11"/>
    <p:sldId id="343" r:id="rId12"/>
    <p:sldId id="392" r:id="rId13"/>
    <p:sldId id="344" r:id="rId14"/>
    <p:sldId id="345" r:id="rId15"/>
    <p:sldId id="346" r:id="rId16"/>
    <p:sldId id="347" r:id="rId17"/>
    <p:sldId id="393" r:id="rId18"/>
    <p:sldId id="348" r:id="rId19"/>
    <p:sldId id="349" r:id="rId20"/>
    <p:sldId id="350" r:id="rId21"/>
    <p:sldId id="351" r:id="rId22"/>
    <p:sldId id="352" r:id="rId23"/>
    <p:sldId id="353" r:id="rId24"/>
    <p:sldId id="394"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70" r:id="rId41"/>
    <p:sldId id="371" r:id="rId42"/>
    <p:sldId id="372" r:id="rId43"/>
    <p:sldId id="373" r:id="rId44"/>
    <p:sldId id="396"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8" r:id="rId59"/>
    <p:sldId id="389" r:id="rId60"/>
    <p:sldId id="390" r:id="rId61"/>
    <p:sldId id="391" r:id="rId62"/>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s" lastIdx="1" clrIdx="0"/>
  <p:cmAuthor id="1" name="schwalbe" initials="k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C6E9FC"/>
    <a:srgbClr val="AAE0FA"/>
    <a:srgbClr val="00B6EF"/>
    <a:srgbClr val="666699"/>
    <a:srgbClr val="5B5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7" autoAdjust="0"/>
    <p:restoredTop sz="86421" autoAdjust="0"/>
  </p:normalViewPr>
  <p:slideViewPr>
    <p:cSldViewPr>
      <p:cViewPr varScale="1">
        <p:scale>
          <a:sx n="96" d="100"/>
          <a:sy n="96" d="100"/>
        </p:scale>
        <p:origin x="96"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4B09B4B-2CA1-476B-AD00-5AEEE8EEA368}" type="slidenum">
              <a:rPr lang="en-US"/>
              <a:pPr>
                <a:defRPr/>
              </a:pPr>
              <a:t>‹#›</a:t>
            </a:fld>
            <a:endParaRPr lang="en-US" dirty="0"/>
          </a:p>
        </p:txBody>
      </p:sp>
    </p:spTree>
    <p:extLst>
      <p:ext uri="{BB962C8B-B14F-4D97-AF65-F5344CB8AC3E}">
        <p14:creationId xmlns:p14="http://schemas.microsoft.com/office/powerpoint/2010/main" val="907700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5643CF3-3CBA-4666-8D1B-A3F17C5F892C}" type="slidenum">
              <a:rPr lang="en-US"/>
              <a:pPr>
                <a:defRPr/>
              </a:pPr>
              <a:t>‹#›</a:t>
            </a:fld>
            <a:endParaRPr lang="en-US" dirty="0"/>
          </a:p>
        </p:txBody>
      </p:sp>
    </p:spTree>
    <p:extLst>
      <p:ext uri="{BB962C8B-B14F-4D97-AF65-F5344CB8AC3E}">
        <p14:creationId xmlns:p14="http://schemas.microsoft.com/office/powerpoint/2010/main" val="984134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a:solidFill>
                <a:schemeClr val="tx2"/>
              </a:solidFill>
              <a:effectLst>
                <a:outerShdw blurRad="38100" dist="38100" dir="2700000" algn="tl">
                  <a:srgbClr val="FFFFFF"/>
                </a:outerShdw>
              </a:effectLst>
              <a:latin typeface="Arial Rounded MT Bold" pitchFamily="34" charset="0"/>
              <a:ea typeface="+mn-ea"/>
              <a:cs typeface="+mn-cs"/>
            </a:endParaRPr>
          </a:p>
        </p:txBody>
      </p:sp>
      <p:sp>
        <p:nvSpPr>
          <p:cNvPr id="59396" name="Slide Number Placeholder 3"/>
          <p:cNvSpPr>
            <a:spLocks noGrp="1"/>
          </p:cNvSpPr>
          <p:nvPr>
            <p:ph type="sldNum" sz="quarter" idx="5"/>
          </p:nvPr>
        </p:nvSpPr>
        <p:spPr>
          <a:noFill/>
        </p:spPr>
        <p:txBody>
          <a:bodyPr/>
          <a:lstStyle/>
          <a:p>
            <a:fld id="{86EC327F-7E80-4D08-B8B0-0F574A3B94BC}"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38514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48</a:t>
            </a:fld>
            <a:endParaRPr lang="en-US" dirty="0"/>
          </a:p>
        </p:txBody>
      </p:sp>
    </p:spTree>
    <p:extLst>
      <p:ext uri="{BB962C8B-B14F-4D97-AF65-F5344CB8AC3E}">
        <p14:creationId xmlns:p14="http://schemas.microsoft.com/office/powerpoint/2010/main" val="102731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417D67-679A-4B7F-A0C4-D902A8B1132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FEA8A7-A2CD-43B2-8FD7-F7A39D4C056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286A31B-FA9F-46CE-A021-98CB08B0CF7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Information Technology Project Management, Eighth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3044269-7D1E-4D69-9E62-A7C33106728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2016</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dirty="0"/>
              <a:t>Click to edit Master title style</a:t>
            </a:r>
          </a:p>
        </p:txBody>
      </p:sp>
      <p:sp>
        <p:nvSpPr>
          <p:cNvPr id="5" name="Footer Placeholder 21"/>
          <p:cNvSpPr>
            <a:spLocks noGrp="1"/>
          </p:cNvSpPr>
          <p:nvPr>
            <p:ph type="ftr" sz="quarter" idx="10"/>
          </p:nvPr>
        </p:nvSpPr>
        <p:spPr>
          <a:xfrm>
            <a:off x="0" y="6400801"/>
            <a:ext cx="2590800" cy="457200"/>
          </a:xfrm>
        </p:spPr>
        <p:txBody>
          <a:bodyPr/>
          <a:lstStyle>
            <a:lvl1pPr algn="l">
              <a:buFontTx/>
              <a:buNone/>
              <a:defRPr sz="1200">
                <a:latin typeface="+mn-lt"/>
              </a:defRPr>
            </a:lvl1pPr>
          </a:lstStyle>
          <a:p>
            <a:pPr>
              <a:defRPr/>
            </a:pPr>
            <a:r>
              <a:rPr lang="en-US" dirty="0"/>
              <a:t>Information Technology Project Management, Eighth Edition</a:t>
            </a:r>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073FC353-7A19-4BA9-B4BA-8F87B33A8D5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a:xfrm>
            <a:off x="0" y="6523037"/>
            <a:ext cx="1981200" cy="365125"/>
          </a:xfrm>
        </p:spPr>
        <p:txBody>
          <a:bodyPr/>
          <a:lstStyle/>
          <a:p>
            <a:pPr>
              <a:defRPr/>
            </a:pPr>
            <a:r>
              <a:rPr lang="en-US" dirty="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84F16418-8E52-47D1-8005-6165535EBAD1}" type="slidenum">
              <a:rPr lang="en-US" smtClean="0"/>
              <a:pPr>
                <a:defRPr/>
              </a:pPr>
              <a:t>‹#›</a:t>
            </a:fld>
            <a:endParaRPr lang="en-US" dirty="0"/>
          </a:p>
        </p:txBody>
      </p:sp>
      <p:sp>
        <p:nvSpPr>
          <p:cNvPr id="7" name="Content Placeholder 6"/>
          <p:cNvSpPr>
            <a:spLocks noGrp="1"/>
          </p:cNvSpPr>
          <p:nvPr>
            <p:ph sz="quarter" idx="13"/>
          </p:nvPr>
        </p:nvSpPr>
        <p:spPr>
          <a:xfrm>
            <a:off x="1295400" y="1752600"/>
            <a:ext cx="71628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1143000" y="3886200"/>
            <a:ext cx="80010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1050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a:t>Information Technology Project Management, Eighth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F8DA9134-713E-4C21-85BE-4EB49581066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FB2CF74-2E86-4CDF-8935-1BC6C6D4490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a:t>Information Technology Project Management, Eighth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5727E435-05B3-4637-A3E8-3E0D395D4B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33836496-E8AD-458C-90B9-02F45E51A03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73D0DA30-BA11-4614-BDC9-ABCAAEEA407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215A4AE-A8C7-49BB-BF58-DAE72774D4D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455308F-A6F3-4B83-B55B-45F56F9933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Information Technology Project Management, Eighth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1573F85-917C-4181-A55D-DACE5EEBDE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984397A-60D2-47E4-847A-2C77351D4D9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7D99B0D-0503-4EC5-9A0B-11696043BECA}"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14400"/>
          </a:xfrm>
        </p:spPr>
        <p:txBody>
          <a:bodyPr/>
          <a:lstStyle/>
          <a:p>
            <a:r>
              <a:rPr lang="en-US"/>
              <a:t>Click to edit Master title style</a:t>
            </a:r>
          </a:p>
        </p:txBody>
      </p:sp>
      <p:sp>
        <p:nvSpPr>
          <p:cNvPr id="3" name="SmartArt Placeholder 2"/>
          <p:cNvSpPr>
            <a:spLocks noGrp="1"/>
          </p:cNvSpPr>
          <p:nvPr>
            <p:ph type="dgm" idx="1"/>
          </p:nvPr>
        </p:nvSpPr>
        <p:spPr>
          <a:xfrm>
            <a:off x="381000" y="1371600"/>
            <a:ext cx="8458200" cy="4724400"/>
          </a:xfrm>
        </p:spPr>
        <p:txBody>
          <a:bodyPr/>
          <a:lstStyle/>
          <a:p>
            <a:pPr lvl="0"/>
            <a:endParaRPr lang="en-US" noProof="0" dirty="0"/>
          </a:p>
        </p:txBody>
      </p:sp>
      <p:sp>
        <p:nvSpPr>
          <p:cNvPr id="4" name="Slide Number Placeholder 3"/>
          <p:cNvSpPr>
            <a:spLocks noGrp="1"/>
          </p:cNvSpPr>
          <p:nvPr>
            <p:ph type="sldNum" sz="quarter" idx="10"/>
          </p:nvPr>
        </p:nvSpPr>
        <p:spPr>
          <a:xfrm>
            <a:off x="8153400" y="6553200"/>
            <a:ext cx="990600" cy="304800"/>
          </a:xfrm>
        </p:spPr>
        <p:txBody>
          <a:bodyPr/>
          <a:lstStyle>
            <a:lvl1pPr>
              <a:defRPr/>
            </a:lvl1pPr>
          </a:lstStyle>
          <a:p>
            <a:pPr>
              <a:defRPr/>
            </a:pPr>
            <a:fld id="{618F4844-60E1-4AFE-9C5A-F50A2EA34C5F}" type="slidenum">
              <a:rPr lang="en-US"/>
              <a:pPr>
                <a:defRPr/>
              </a:pPr>
              <a:t>‹#›</a:t>
            </a:fld>
            <a:endParaRPr lang="en-US" dirty="0"/>
          </a:p>
        </p:txBody>
      </p:sp>
      <p:sp>
        <p:nvSpPr>
          <p:cNvPr id="5" name="Footer Placeholder 4"/>
          <p:cNvSpPr>
            <a:spLocks noGrp="1"/>
          </p:cNvSpPr>
          <p:nvPr>
            <p:ph type="ftr" sz="quarter" idx="11"/>
          </p:nvPr>
        </p:nvSpPr>
        <p:spPr>
          <a:xfrm>
            <a:off x="0" y="6553200"/>
            <a:ext cx="5486400" cy="304800"/>
          </a:xfrm>
        </p:spPr>
        <p:txBody>
          <a:bodyPr/>
          <a:lstStyle>
            <a:lvl1pPr>
              <a:defRPr/>
            </a:lvl1pPr>
          </a:lstStyle>
          <a:p>
            <a:pPr>
              <a:defRPr/>
            </a:pPr>
            <a:r>
              <a:rPr lang="en-US"/>
              <a:t>Information Technology Project Management, Eighth Edition</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14400"/>
          </a:xfrm>
        </p:spPr>
        <p:txBody>
          <a:bodyPr/>
          <a:lstStyle/>
          <a:p>
            <a:r>
              <a:rPr lang="en-US"/>
              <a:t>Click to edit Master title style</a:t>
            </a:r>
          </a:p>
        </p:txBody>
      </p:sp>
      <p:sp>
        <p:nvSpPr>
          <p:cNvPr id="3" name="Table Placeholder 2"/>
          <p:cNvSpPr>
            <a:spLocks noGrp="1"/>
          </p:cNvSpPr>
          <p:nvPr>
            <p:ph type="tbl" idx="1"/>
          </p:nvPr>
        </p:nvSpPr>
        <p:spPr>
          <a:xfrm>
            <a:off x="381000" y="1371600"/>
            <a:ext cx="8458200" cy="4724400"/>
          </a:xfrm>
        </p:spPr>
        <p:txBody>
          <a:bodyPr/>
          <a:lstStyle/>
          <a:p>
            <a:pPr lvl="0"/>
            <a:endParaRPr lang="en-US" noProof="0" dirty="0"/>
          </a:p>
        </p:txBody>
      </p:sp>
      <p:sp>
        <p:nvSpPr>
          <p:cNvPr id="4" name="Slide Number Placeholder 3"/>
          <p:cNvSpPr>
            <a:spLocks noGrp="1"/>
          </p:cNvSpPr>
          <p:nvPr>
            <p:ph type="sldNum" sz="quarter" idx="10"/>
          </p:nvPr>
        </p:nvSpPr>
        <p:spPr>
          <a:xfrm>
            <a:off x="8153400" y="6553200"/>
            <a:ext cx="990600" cy="304800"/>
          </a:xfrm>
        </p:spPr>
        <p:txBody>
          <a:bodyPr/>
          <a:lstStyle>
            <a:lvl1pPr>
              <a:defRPr/>
            </a:lvl1pPr>
          </a:lstStyle>
          <a:p>
            <a:pPr>
              <a:defRPr/>
            </a:pPr>
            <a:fld id="{AFCE4CC3-7BFB-4711-848F-3E781FEAF895}" type="slidenum">
              <a:rPr lang="en-US"/>
              <a:pPr>
                <a:defRPr/>
              </a:pPr>
              <a:t>‹#›</a:t>
            </a:fld>
            <a:endParaRPr lang="en-US" dirty="0"/>
          </a:p>
        </p:txBody>
      </p:sp>
      <p:sp>
        <p:nvSpPr>
          <p:cNvPr id="5" name="Footer Placeholder 4"/>
          <p:cNvSpPr>
            <a:spLocks noGrp="1"/>
          </p:cNvSpPr>
          <p:nvPr>
            <p:ph type="ftr" sz="quarter" idx="11"/>
          </p:nvPr>
        </p:nvSpPr>
        <p:spPr>
          <a:xfrm>
            <a:off x="0" y="6553200"/>
            <a:ext cx="5486400" cy="304800"/>
          </a:xfrm>
        </p:spPr>
        <p:txBody>
          <a:bodyPr/>
          <a:lstStyle>
            <a:lvl1pPr>
              <a:defRPr/>
            </a:lvl1pPr>
          </a:lstStyle>
          <a:p>
            <a:pPr>
              <a:defRPr/>
            </a:pPr>
            <a:r>
              <a:rPr lang="en-US"/>
              <a:t>Information Technology Project Management, Eighth Edition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411E35-7199-481F-8182-C68E9858593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19E86B-86AD-4BA0-980C-FFB20E562E8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3EBE388-700A-45D2-8947-598D94FF97F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96B6BDA-43EE-4C8F-B5AC-7FD800A0B8B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A15FE25-6F37-4238-83DA-738D335F0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3905405-BF70-43D6-ACC7-45DF4F7F6C3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4C0B0C-B2CD-4453-B23B-D9DDFFD2D04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a:t>Information Technology Project Management, Eighth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84F16418-8E52-47D1-8005-6165535EBA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a:t>Information Technology Project Management, Eighth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4F16418-8E52-47D1-8005-6165535EBAD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909"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762001"/>
            <a:ext cx="9144000" cy="1600200"/>
          </a:xfrm>
        </p:spPr>
        <p:txBody>
          <a:bodyPr>
            <a:noAutofit/>
          </a:bodyPr>
          <a:lstStyle/>
          <a:p>
            <a:pPr fontAlgn="auto">
              <a:spcAft>
                <a:spcPts val="0"/>
              </a:spcAft>
              <a:defRPr/>
            </a:pPr>
            <a:r>
              <a:rPr dirty="0">
                <a:effectLst>
                  <a:outerShdw blurRad="38100" dist="38100" dir="2700000" algn="tl">
                    <a:srgbClr val="FFFFFF"/>
                  </a:outerShdw>
                </a:effectLst>
                <a:latin typeface="Arial Rounded MT Bold" pitchFamily="34" charset="0"/>
              </a:rPr>
              <a:t>Chapter </a:t>
            </a:r>
            <a:r>
              <a:rPr lang="en-US">
                <a:effectLst>
                  <a:outerShdw blurRad="38100" dist="38100" dir="2700000" algn="tl">
                    <a:srgbClr val="FFFFFF"/>
                  </a:outerShdw>
                </a:effectLst>
                <a:latin typeface="Arial Rounded MT Bold" pitchFamily="34" charset="0"/>
              </a:rPr>
              <a:t>11 </a:t>
            </a:r>
            <a:r>
              <a:rPr>
                <a:effectLst>
                  <a:outerShdw blurRad="38100" dist="38100" dir="2700000" algn="tl">
                    <a:srgbClr val="FFFFFF"/>
                  </a:outerShdw>
                </a:effectLst>
                <a:latin typeface="Arial Rounded MT Bold" pitchFamily="34" charset="0"/>
              </a:rPr>
              <a:t>:</a:t>
            </a:r>
            <a:r>
              <a:rPr lang="en-US">
                <a:effectLst>
                  <a:outerShdw blurRad="38100" dist="38100" dir="2700000" algn="tl">
                    <a:srgbClr val="FFFFFF"/>
                  </a:outerShdw>
                </a:effectLst>
                <a:latin typeface="Arial Rounded MT Bold" pitchFamily="34" charset="0"/>
              </a:rPr>
              <a:t/>
            </a:r>
            <a:br>
              <a:rPr lang="en-US">
                <a:effectLst>
                  <a:outerShdw blurRad="38100" dist="38100" dir="2700000" algn="tl">
                    <a:srgbClr val="FFFFFF"/>
                  </a:outerShdw>
                </a:effectLst>
                <a:latin typeface="Arial Rounded MT Bold" pitchFamily="34" charset="0"/>
              </a:rPr>
            </a:br>
            <a:r>
              <a:rPr lang="en-US" sz="4400">
                <a:effectLst>
                  <a:outerShdw blurRad="38100" dist="38100" dir="2700000" algn="tl">
                    <a:srgbClr val="FFFFFF"/>
                  </a:outerShdw>
                </a:effectLst>
                <a:latin typeface="Arial Rounded MT Bold" pitchFamily="34" charset="0"/>
              </a:rPr>
              <a:t>Project </a:t>
            </a:r>
            <a:r>
              <a:rPr lang="en-US" sz="4400" dirty="0">
                <a:effectLst>
                  <a:outerShdw blurRad="38100" dist="38100" dir="2700000" algn="tl">
                    <a:srgbClr val="FFFFFF"/>
                  </a:outerShdw>
                </a:effectLst>
                <a:latin typeface="Arial Rounded MT Bold" pitchFamily="34" charset="0"/>
              </a:rPr>
              <a:t>Risk Management</a:t>
            </a:r>
            <a:endParaRPr dirty="0">
              <a:effectLst>
                <a:outerShdw blurRad="38100" dist="38100" dir="2700000" algn="tl">
                  <a:srgbClr val="FFFFFF"/>
                </a:outerShdw>
              </a:effectLst>
              <a:latin typeface="Arial Rounded MT Bold" pitchFamily="34" charset="0"/>
            </a:endParaRPr>
          </a:p>
        </p:txBody>
      </p:sp>
      <p:sp>
        <p:nvSpPr>
          <p:cNvPr id="2" name="Subtitle 1"/>
          <p:cNvSpPr>
            <a:spLocks noGrp="1"/>
          </p:cNvSpPr>
          <p:nvPr>
            <p:ph type="subTitle" idx="1"/>
          </p:nvPr>
        </p:nvSpPr>
        <p:spPr>
          <a:xfrm>
            <a:off x="208000" y="3657600"/>
            <a:ext cx="5659400" cy="1199704"/>
          </a:xfrm>
        </p:spPr>
        <p:txBody>
          <a:bodyPr/>
          <a:lstStyle/>
          <a:p>
            <a:pPr>
              <a:defRPr/>
            </a:pPr>
            <a:r>
              <a:rPr lang="en-US" sz="2800" b="1" dirty="0">
                <a:effectLst>
                  <a:outerShdw blurRad="38100" dist="38100" dir="2700000" algn="tl">
                    <a:srgbClr val="FFFFFF"/>
                  </a:outerShdw>
                </a:effectLst>
                <a:latin typeface="Arial Rounded MT Bold" pitchFamily="34" charset="0"/>
              </a:rPr>
              <a:t>Information Technology Project Management, Eighth Edition</a:t>
            </a:r>
          </a:p>
        </p:txBody>
      </p:sp>
      <p:sp>
        <p:nvSpPr>
          <p:cNvPr id="6" name="TextBox 5"/>
          <p:cNvSpPr txBox="1"/>
          <p:nvPr/>
        </p:nvSpPr>
        <p:spPr>
          <a:xfrm>
            <a:off x="304800" y="5791200"/>
            <a:ext cx="5389600" cy="430887"/>
          </a:xfrm>
          <a:prstGeom prst="rect">
            <a:avLst/>
          </a:prstGeom>
          <a:noFill/>
        </p:spPr>
        <p:txBody>
          <a:bodyPr wrap="square" rtlCol="0">
            <a:spAutoFit/>
          </a:bodyPr>
          <a:lstStyle/>
          <a:p>
            <a:r>
              <a:rPr lang="en-US" dirty="0">
                <a:solidFill>
                  <a:prstClr val="black"/>
                </a:solidFill>
              </a:rPr>
              <a:t>Note: See the text itself for full citations.</a:t>
            </a:r>
          </a:p>
        </p:txBody>
      </p:sp>
      <p:pic>
        <p:nvPicPr>
          <p:cNvPr id="8" name="Picture 7" descr="The cover of Information Technology Project Management, Eighth Edition by Kathy Schwalbe. The cover features four individuals looking away from the camera and onto a complex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928109"/>
            <a:ext cx="2646400" cy="3277621"/>
          </a:xfrm>
          <a:prstGeom prst="rect">
            <a:avLst/>
          </a:prstGeom>
        </p:spPr>
      </p:pic>
    </p:spTree>
    <p:extLst>
      <p:ext uri="{BB962C8B-B14F-4D97-AF65-F5344CB8AC3E}">
        <p14:creationId xmlns:p14="http://schemas.microsoft.com/office/powerpoint/2010/main" val="462417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74638"/>
            <a:ext cx="8305800" cy="868362"/>
          </a:xfrm>
        </p:spPr>
        <p:txBody>
          <a:bodyPr/>
          <a:lstStyle/>
          <a:p>
            <a:r>
              <a:rPr lang="en-US" dirty="0"/>
              <a:t>Risk Can Be Positive</a:t>
            </a:r>
          </a:p>
        </p:txBody>
      </p:sp>
      <p:sp>
        <p:nvSpPr>
          <p:cNvPr id="20483" name="Rectangle 3"/>
          <p:cNvSpPr>
            <a:spLocks noGrp="1" noChangeArrowheads="1"/>
          </p:cNvSpPr>
          <p:nvPr>
            <p:ph idx="1"/>
          </p:nvPr>
        </p:nvSpPr>
        <p:spPr>
          <a:xfrm>
            <a:off x="228600" y="1371600"/>
            <a:ext cx="8534400" cy="4724400"/>
          </a:xfrm>
        </p:spPr>
        <p:txBody>
          <a:bodyPr/>
          <a:lstStyle/>
          <a:p>
            <a:r>
              <a:rPr lang="en-US" sz="3200" dirty="0"/>
              <a:t>Positive risks are risks that result in good things happening; sometimes called opportunities</a:t>
            </a:r>
          </a:p>
          <a:p>
            <a:r>
              <a:rPr lang="en-US" sz="3200" dirty="0"/>
              <a:t>A general definition of project risk is an uncertainty that can have a negative or positive effect on meeting project objectives</a:t>
            </a:r>
          </a:p>
          <a:p>
            <a:r>
              <a:rPr lang="en-US" sz="3200" dirty="0"/>
              <a:t>The goal of project risk management is to minimize potential negative risks while maximizing potential positive risks</a:t>
            </a:r>
          </a:p>
        </p:txBody>
      </p:sp>
      <p:sp>
        <p:nvSpPr>
          <p:cNvPr id="2048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558848C3-6CA1-4DD7-8398-A9BCB5F1C19A}"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29600" cy="1143000"/>
          </a:xfrm>
        </p:spPr>
        <p:txBody>
          <a:bodyPr/>
          <a:lstStyle/>
          <a:p>
            <a:r>
              <a:rPr lang="en-US" dirty="0"/>
              <a:t>Best Practice</a:t>
            </a:r>
          </a:p>
        </p:txBody>
      </p:sp>
      <p:sp>
        <p:nvSpPr>
          <p:cNvPr id="21507" name="Content Placeholder 2"/>
          <p:cNvSpPr>
            <a:spLocks noGrp="1"/>
          </p:cNvSpPr>
          <p:nvPr>
            <p:ph idx="1"/>
          </p:nvPr>
        </p:nvSpPr>
        <p:spPr>
          <a:xfrm>
            <a:off x="457200" y="1357086"/>
            <a:ext cx="8610600" cy="4843462"/>
          </a:xfrm>
        </p:spPr>
        <p:txBody>
          <a:bodyPr/>
          <a:lstStyle/>
          <a:p>
            <a:r>
              <a:rPr lang="en-US" dirty="0"/>
              <a:t>Some organizations make the mistake of only addressing tactical and negative risks when performing project risk management</a:t>
            </a:r>
          </a:p>
          <a:p>
            <a:r>
              <a:rPr lang="en-US" dirty="0"/>
              <a:t>David Hillson, (</a:t>
            </a:r>
            <a:r>
              <a:rPr lang="en-US" i="1" dirty="0"/>
              <a:t>www.risk-doctor.com) suggests </a:t>
            </a:r>
            <a:r>
              <a:rPr lang="en-US" dirty="0"/>
              <a:t>overcoming this problem by widening the scope of risk management to encompass both strategic risks and upside opportunities, which he refers to as integrated risk management</a:t>
            </a:r>
          </a:p>
          <a:p>
            <a:r>
              <a:rPr lang="en-US" dirty="0"/>
              <a:t>In a 2014 paper </a:t>
            </a:r>
            <a:r>
              <a:rPr lang="en-US" dirty="0" err="1"/>
              <a:t>Hillson</a:t>
            </a:r>
            <a:r>
              <a:rPr lang="en-US" dirty="0"/>
              <a:t> described the importance of good working relationships, especially between the project sponsor and project manager</a:t>
            </a:r>
          </a:p>
        </p:txBody>
      </p:sp>
      <p:sp>
        <p:nvSpPr>
          <p:cNvPr id="21508" name="Footer Placeholder 3"/>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0156CAF0-BC6A-402F-985E-7C4CA09E96C3}"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93687"/>
            <a:ext cx="8382000" cy="773113"/>
          </a:xfrm>
        </p:spPr>
        <p:txBody>
          <a:bodyPr>
            <a:normAutofit/>
          </a:bodyPr>
          <a:lstStyle/>
          <a:p>
            <a:r>
              <a:rPr lang="en-US" dirty="0"/>
              <a:t>Risk Utility</a:t>
            </a:r>
          </a:p>
        </p:txBody>
      </p:sp>
      <p:sp>
        <p:nvSpPr>
          <p:cNvPr id="22531" name="Rectangle 3"/>
          <p:cNvSpPr>
            <a:spLocks noGrp="1" noChangeArrowheads="1"/>
          </p:cNvSpPr>
          <p:nvPr>
            <p:ph idx="1"/>
          </p:nvPr>
        </p:nvSpPr>
        <p:spPr>
          <a:xfrm>
            <a:off x="533400" y="1219200"/>
            <a:ext cx="8186738" cy="4791075"/>
          </a:xfrm>
        </p:spPr>
        <p:txBody>
          <a:bodyPr/>
          <a:lstStyle/>
          <a:p>
            <a:pPr>
              <a:spcBef>
                <a:spcPct val="50000"/>
              </a:spcBef>
            </a:pPr>
            <a:r>
              <a:rPr lang="en-US" b="1" dirty="0"/>
              <a:t>Risk utility</a:t>
            </a:r>
            <a:r>
              <a:rPr lang="en-US" dirty="0"/>
              <a:t> or </a:t>
            </a:r>
            <a:r>
              <a:rPr lang="en-US" b="1" dirty="0"/>
              <a:t>risk tolerance</a:t>
            </a:r>
            <a:r>
              <a:rPr lang="en-US" dirty="0"/>
              <a:t> is the amount of satisfaction or pleasure received from a potential payoff</a:t>
            </a:r>
          </a:p>
          <a:p>
            <a:pPr lvl="1">
              <a:spcBef>
                <a:spcPct val="50000"/>
              </a:spcBef>
            </a:pPr>
            <a:r>
              <a:rPr lang="en-US" dirty="0"/>
              <a:t>Utility rises at a decreasing rate for people who are risk-averse</a:t>
            </a:r>
          </a:p>
          <a:p>
            <a:pPr lvl="1">
              <a:spcBef>
                <a:spcPct val="50000"/>
              </a:spcBef>
            </a:pPr>
            <a:r>
              <a:rPr lang="en-US" dirty="0"/>
              <a:t>Those who are risk-seeking have a higher tolerance for risk and their satisfaction increases when more payoff is at stake</a:t>
            </a:r>
          </a:p>
          <a:p>
            <a:pPr lvl="1">
              <a:spcBef>
                <a:spcPct val="50000"/>
              </a:spcBef>
            </a:pPr>
            <a:r>
              <a:rPr lang="en-US" dirty="0"/>
              <a:t>The risk-neutral approach achieves a balance between risk and payoff</a:t>
            </a:r>
          </a:p>
        </p:txBody>
      </p:sp>
      <p:sp>
        <p:nvSpPr>
          <p:cNvPr id="22533"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58ABAB08-9948-4967-A148-ED63955E7C80}"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1401762"/>
          </a:xfrm>
        </p:spPr>
        <p:txBody>
          <a:bodyPr>
            <a:normAutofit/>
          </a:bodyPr>
          <a:lstStyle/>
          <a:p>
            <a:r>
              <a:rPr lang="en-US" dirty="0"/>
              <a:t>Figure 11-2. Risk Utility Function and Risk Preference</a:t>
            </a:r>
          </a:p>
        </p:txBody>
      </p:sp>
      <p:pic>
        <p:nvPicPr>
          <p:cNvPr id="7" name="Picture 6" descr="Three line graphs. All three graphs have an x axis called potential payoff and an y axis called utility. The first graph is called risk-averse. The line rises and then stabilizes at higher utility. The second graph is called risk neutral and the line is linear growth. The third graph is risk-seeking and the line is exponential growth. "/>
          <p:cNvPicPr>
            <a:picLocks noChangeAspect="1"/>
          </p:cNvPicPr>
          <p:nvPr/>
        </p:nvPicPr>
        <p:blipFill>
          <a:blip r:embed="rId2"/>
          <a:stretch>
            <a:fillRect/>
          </a:stretch>
        </p:blipFill>
        <p:spPr>
          <a:xfrm>
            <a:off x="457200" y="2087167"/>
            <a:ext cx="8153400" cy="3627833"/>
          </a:xfrm>
          <a:prstGeom prst="rect">
            <a:avLst/>
          </a:prstGeom>
        </p:spPr>
      </p:pic>
      <p:sp>
        <p:nvSpPr>
          <p:cNvPr id="23557"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4CC1C4D1-D8E4-41AF-9AF6-FAEF5ED11A16}" type="slidenum">
              <a:rPr lang="en-US" smtClean="0"/>
              <a:pPr>
                <a:buFontTx/>
                <a:buNone/>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382000" cy="1524000"/>
          </a:xfrm>
        </p:spPr>
        <p:txBody>
          <a:bodyPr>
            <a:normAutofit/>
          </a:bodyPr>
          <a:lstStyle/>
          <a:p>
            <a:r>
              <a:rPr lang="en-US" dirty="0"/>
              <a:t>Project Risk Management Processes, Part 1</a:t>
            </a:r>
            <a:endParaRPr lang="en-US" sz="4800" dirty="0"/>
          </a:p>
        </p:txBody>
      </p:sp>
      <p:sp>
        <p:nvSpPr>
          <p:cNvPr id="24579" name="Rectangle 3"/>
          <p:cNvSpPr>
            <a:spLocks noGrp="1" noChangeArrowheads="1"/>
          </p:cNvSpPr>
          <p:nvPr>
            <p:ph idx="1"/>
          </p:nvPr>
        </p:nvSpPr>
        <p:spPr>
          <a:xfrm>
            <a:off x="228600" y="1752600"/>
            <a:ext cx="8610600" cy="3810000"/>
          </a:xfrm>
        </p:spPr>
        <p:txBody>
          <a:bodyPr/>
          <a:lstStyle/>
          <a:p>
            <a:pPr>
              <a:lnSpc>
                <a:spcPct val="90000"/>
              </a:lnSpc>
            </a:pPr>
            <a:r>
              <a:rPr lang="en-US" b="1" dirty="0"/>
              <a:t>Planning risk management </a:t>
            </a:r>
            <a:r>
              <a:rPr lang="en-US" dirty="0"/>
              <a:t>: Deciding how to approach and plan the risk management activities for the project</a:t>
            </a:r>
          </a:p>
          <a:p>
            <a:r>
              <a:rPr lang="en-US" b="1" dirty="0"/>
              <a:t>Identifying risks</a:t>
            </a:r>
            <a:r>
              <a:rPr lang="en-US" dirty="0"/>
              <a:t>: Determining which risks are likely to affect a project and documenting the characteristics of each</a:t>
            </a:r>
          </a:p>
          <a:p>
            <a:r>
              <a:rPr lang="en-US" b="1" dirty="0"/>
              <a:t>Performing qualitative risk analysis</a:t>
            </a:r>
            <a:r>
              <a:rPr lang="en-US" dirty="0"/>
              <a:t>: Prioritizing risks based on their probability and impact of occurrence</a:t>
            </a:r>
          </a:p>
        </p:txBody>
      </p:sp>
      <p:sp>
        <p:nvSpPr>
          <p:cNvPr id="2458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C51B7C3D-9A58-4760-8CBB-87268D473D4A}"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44475"/>
            <a:ext cx="8229600" cy="1355725"/>
          </a:xfrm>
        </p:spPr>
        <p:txBody>
          <a:bodyPr>
            <a:normAutofit/>
          </a:bodyPr>
          <a:lstStyle/>
          <a:p>
            <a:r>
              <a:rPr lang="en-US" dirty="0"/>
              <a:t>Project Risk Management Processes, Part 2</a:t>
            </a:r>
          </a:p>
        </p:txBody>
      </p:sp>
      <p:sp>
        <p:nvSpPr>
          <p:cNvPr id="25603" name="Rectangle 3"/>
          <p:cNvSpPr>
            <a:spLocks noGrp="1" noChangeArrowheads="1"/>
          </p:cNvSpPr>
          <p:nvPr>
            <p:ph idx="1"/>
          </p:nvPr>
        </p:nvSpPr>
        <p:spPr>
          <a:xfrm>
            <a:off x="190500" y="1752600"/>
            <a:ext cx="8763000" cy="3962400"/>
          </a:xfrm>
        </p:spPr>
        <p:txBody>
          <a:bodyPr/>
          <a:lstStyle/>
          <a:p>
            <a:r>
              <a:rPr lang="en-US" b="1" dirty="0"/>
              <a:t>Performing quantitative risk analysis</a:t>
            </a:r>
            <a:r>
              <a:rPr lang="en-US" dirty="0"/>
              <a:t>:</a:t>
            </a:r>
            <a:r>
              <a:rPr lang="en-US" b="1" dirty="0"/>
              <a:t> </a:t>
            </a:r>
            <a:r>
              <a:rPr lang="en-US" dirty="0"/>
              <a:t>Numerically estimating the effects of risks on project objectives</a:t>
            </a:r>
          </a:p>
          <a:p>
            <a:r>
              <a:rPr lang="en-US" b="1" dirty="0"/>
              <a:t>Planning risk responses</a:t>
            </a:r>
            <a:r>
              <a:rPr lang="en-US" dirty="0"/>
              <a:t>:</a:t>
            </a:r>
            <a:r>
              <a:rPr lang="en-US" b="1" dirty="0"/>
              <a:t> </a:t>
            </a:r>
            <a:r>
              <a:rPr lang="en-US" dirty="0"/>
              <a:t>Taking steps to enhance opportunities and reduce threats to meeting project objectives</a:t>
            </a:r>
          </a:p>
          <a:p>
            <a:r>
              <a:rPr lang="en-US" b="1" dirty="0"/>
              <a:t>Controlling risk</a:t>
            </a:r>
            <a:r>
              <a:rPr lang="en-US" dirty="0"/>
              <a:t>: Monitoring identified and residual risks, identifying new risks, carrying out risk response plans, and evaluating the effectiveness of risk strategies throughout the life of the project</a:t>
            </a:r>
          </a:p>
        </p:txBody>
      </p:sp>
      <p:sp>
        <p:nvSpPr>
          <p:cNvPr id="2560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B841AD95-1B73-4A38-9A8D-361269A6550B}"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59970"/>
            <a:ext cx="8229600" cy="1417638"/>
          </a:xfrm>
        </p:spPr>
        <p:txBody>
          <a:bodyPr>
            <a:normAutofit/>
          </a:bodyPr>
          <a:lstStyle/>
          <a:p>
            <a:r>
              <a:rPr lang="en-US" dirty="0"/>
              <a:t>Figure 11-3. Project Risk Management Summary</a:t>
            </a:r>
          </a:p>
        </p:txBody>
      </p:sp>
      <p:sp>
        <p:nvSpPr>
          <p:cNvPr id="4" name="Content Placeholder 3"/>
          <p:cNvSpPr>
            <a:spLocks noGrp="1"/>
          </p:cNvSpPr>
          <p:nvPr>
            <p:ph idx="1"/>
          </p:nvPr>
        </p:nvSpPr>
        <p:spPr>
          <a:xfrm>
            <a:off x="1828800" y="1752600"/>
            <a:ext cx="5791200" cy="3581400"/>
          </a:xfrm>
        </p:spPr>
        <p:txBody>
          <a:bodyPr/>
          <a:lstStyle/>
          <a:p>
            <a:pPr marL="109537" indent="0">
              <a:buNone/>
            </a:pPr>
            <a:r>
              <a:rPr lang="en-US" sz="1100" b="1" dirty="0"/>
              <a:t>Planning </a:t>
            </a:r>
          </a:p>
          <a:p>
            <a:pPr marL="109537" indent="0">
              <a:buNone/>
            </a:pPr>
            <a:r>
              <a:rPr lang="en-US" sz="1100" dirty="0"/>
              <a:t>Process: </a:t>
            </a:r>
            <a:r>
              <a:rPr lang="en-US" sz="1100" b="1" dirty="0"/>
              <a:t>Plan risk management </a:t>
            </a:r>
          </a:p>
          <a:p>
            <a:pPr marL="109537" indent="0">
              <a:buNone/>
            </a:pPr>
            <a:r>
              <a:rPr lang="en-US" sz="1100" dirty="0"/>
              <a:t>Outputs: Risk, management plan </a:t>
            </a:r>
          </a:p>
          <a:p>
            <a:pPr marL="109537" indent="0">
              <a:buNone/>
            </a:pPr>
            <a:r>
              <a:rPr lang="en-US" sz="1100" dirty="0"/>
              <a:t>Process: </a:t>
            </a:r>
            <a:r>
              <a:rPr lang="en-US" sz="1100" b="1" dirty="0"/>
              <a:t>Identify risks </a:t>
            </a:r>
          </a:p>
          <a:p>
            <a:pPr marL="109537" indent="0">
              <a:buNone/>
            </a:pPr>
            <a:r>
              <a:rPr lang="en-US" sz="1100" dirty="0"/>
              <a:t>Outputs: Risk register </a:t>
            </a:r>
          </a:p>
          <a:p>
            <a:pPr marL="109537" indent="0">
              <a:buNone/>
            </a:pPr>
            <a:r>
              <a:rPr lang="en-US" sz="1100" dirty="0"/>
              <a:t>Process: </a:t>
            </a:r>
            <a:r>
              <a:rPr lang="en-US" sz="1100" b="1" dirty="0"/>
              <a:t>Perform qualitative risk analysis </a:t>
            </a:r>
          </a:p>
          <a:p>
            <a:pPr marL="109537" indent="0">
              <a:buNone/>
            </a:pPr>
            <a:r>
              <a:rPr lang="en-US" sz="1100" dirty="0"/>
              <a:t>Outputs: Project documents </a:t>
            </a:r>
            <a:r>
              <a:rPr lang="en-US" sz="1100" dirty="0" smtClean="0"/>
              <a:t>updates</a:t>
            </a:r>
          </a:p>
          <a:p>
            <a:pPr marL="109537" indent="0">
              <a:buNone/>
            </a:pPr>
            <a:r>
              <a:rPr lang="en-US" sz="1100" dirty="0" smtClean="0"/>
              <a:t>Process: </a:t>
            </a:r>
            <a:r>
              <a:rPr lang="en-US" sz="1100" b="1" dirty="0" smtClean="0"/>
              <a:t>Perform quantitative risk analysis</a:t>
            </a:r>
            <a:endParaRPr lang="en-US" sz="1100" dirty="0"/>
          </a:p>
          <a:p>
            <a:pPr marL="109537" indent="0">
              <a:buNone/>
            </a:pPr>
            <a:r>
              <a:rPr lang="en-US" sz="1100" dirty="0" smtClean="0"/>
              <a:t>Outputs</a:t>
            </a:r>
            <a:r>
              <a:rPr lang="en-US" sz="1100" dirty="0"/>
              <a:t>: </a:t>
            </a:r>
            <a:r>
              <a:rPr lang="en-US" sz="1100" dirty="0"/>
              <a:t>P</a:t>
            </a:r>
            <a:r>
              <a:rPr lang="en-US" sz="1100" dirty="0" smtClean="0"/>
              <a:t>roject </a:t>
            </a:r>
            <a:r>
              <a:rPr lang="en-US" sz="1100" dirty="0"/>
              <a:t>documents updates </a:t>
            </a:r>
          </a:p>
          <a:p>
            <a:pPr marL="109537" indent="0">
              <a:buNone/>
            </a:pPr>
            <a:r>
              <a:rPr lang="en-US" sz="1100" dirty="0" smtClean="0"/>
              <a:t>Process</a:t>
            </a:r>
            <a:r>
              <a:rPr lang="en-US" sz="1100" dirty="0"/>
              <a:t>: </a:t>
            </a:r>
            <a:r>
              <a:rPr lang="en-US" sz="1100" b="1" dirty="0" smtClean="0"/>
              <a:t> Plan risk responses</a:t>
            </a:r>
          </a:p>
          <a:p>
            <a:pPr marL="109537" indent="0">
              <a:buNone/>
            </a:pPr>
            <a:r>
              <a:rPr lang="en-US" sz="1100" dirty="0" smtClean="0"/>
              <a:t>Outputs: Project management plan updates, project documents updates</a:t>
            </a:r>
          </a:p>
          <a:p>
            <a:pPr marL="109537" indent="0">
              <a:buNone/>
            </a:pPr>
            <a:r>
              <a:rPr lang="en-US" sz="1100" dirty="0"/>
              <a:t>project documents updates </a:t>
            </a:r>
          </a:p>
          <a:p>
            <a:pPr marL="109537" indent="0">
              <a:buNone/>
            </a:pPr>
            <a:r>
              <a:rPr lang="en-US" sz="1100" b="1" dirty="0" smtClean="0"/>
              <a:t>Monitoring and Controlling</a:t>
            </a:r>
          </a:p>
          <a:p>
            <a:pPr marL="109537" indent="0">
              <a:buNone/>
            </a:pPr>
            <a:r>
              <a:rPr lang="en-US" sz="1100" dirty="0"/>
              <a:t>Process: </a:t>
            </a:r>
            <a:r>
              <a:rPr lang="en-US" sz="1100" b="1" dirty="0" smtClean="0"/>
              <a:t>Control risks</a:t>
            </a:r>
            <a:endParaRPr lang="en-US" sz="1100" b="1" dirty="0"/>
          </a:p>
          <a:p>
            <a:pPr marL="109537" indent="0">
              <a:buNone/>
            </a:pPr>
            <a:r>
              <a:rPr lang="en-US" sz="1100" dirty="0" smtClean="0"/>
              <a:t>Outputs</a:t>
            </a:r>
            <a:r>
              <a:rPr lang="en-US" sz="1100" dirty="0"/>
              <a:t>: Work performance information, change requests, projects managements plan updates, project documents updates, organizational process assets updates. </a:t>
            </a:r>
          </a:p>
        </p:txBody>
      </p:sp>
      <p:pic>
        <p:nvPicPr>
          <p:cNvPr id="2" name="Picture 1" descr="A planning summary with three arrows that point left to right. The first arrow is between the planning and monitoring and controlling steps. The second arrow is after the monitoring and controlling step. And an arrow at the bottom goes from project start at the left to project finish at the r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375" y="1630717"/>
            <a:ext cx="7155251" cy="4617683"/>
          </a:xfrm>
          <a:prstGeom prst="rect">
            <a:avLst/>
          </a:prstGeom>
        </p:spPr>
      </p:pic>
      <p:sp>
        <p:nvSpPr>
          <p:cNvPr id="26627" name="Footer Placeholder 3"/>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3C81FB6E-9A35-4BDF-BD69-3FAEEF5BD6CA}"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dirty="0"/>
              <a:t>Planning Risk Management</a:t>
            </a:r>
          </a:p>
        </p:txBody>
      </p:sp>
      <p:sp>
        <p:nvSpPr>
          <p:cNvPr id="27651" name="Rectangle 3"/>
          <p:cNvSpPr>
            <a:spLocks noGrp="1" noChangeArrowheads="1"/>
          </p:cNvSpPr>
          <p:nvPr>
            <p:ph idx="1"/>
          </p:nvPr>
        </p:nvSpPr>
        <p:spPr/>
        <p:txBody>
          <a:bodyPr/>
          <a:lstStyle/>
          <a:p>
            <a:r>
              <a:rPr lang="en-US" sz="2800" dirty="0"/>
              <a:t>The main output of this process is a </a:t>
            </a:r>
            <a:r>
              <a:rPr lang="en-US" sz="2800" b="1" dirty="0"/>
              <a:t>risk management plan</a:t>
            </a:r>
            <a:r>
              <a:rPr lang="en-US" sz="2800" dirty="0"/>
              <a:t>—a plan that documents the procedures for managing risk throughout a project</a:t>
            </a:r>
          </a:p>
          <a:p>
            <a:r>
              <a:rPr lang="en-US" sz="2800" dirty="0"/>
              <a:t>The project team should review project documents and understand the organization’s and the sponsor’s approaches to risk</a:t>
            </a:r>
          </a:p>
          <a:p>
            <a:r>
              <a:rPr lang="en-US" sz="2800" dirty="0"/>
              <a:t>The level of detail will vary with the needs of the project</a:t>
            </a:r>
          </a:p>
        </p:txBody>
      </p:sp>
      <p:sp>
        <p:nvSpPr>
          <p:cNvPr id="27653"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99CF7EFE-9DF7-4CAD-AE6E-0FF8145A12C8}"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152399"/>
            <a:ext cx="8382000" cy="1508125"/>
          </a:xfrm>
        </p:spPr>
        <p:txBody>
          <a:bodyPr>
            <a:normAutofit/>
          </a:bodyPr>
          <a:lstStyle/>
          <a:p>
            <a:r>
              <a:rPr lang="en-US" dirty="0"/>
              <a:t>Table 11-2. Topics Addressed in a Risk Management Plan</a:t>
            </a:r>
          </a:p>
        </p:txBody>
      </p:sp>
      <p:sp>
        <p:nvSpPr>
          <p:cNvPr id="28675" name="Rectangle 7"/>
          <p:cNvSpPr>
            <a:spLocks noGrp="1" noChangeArrowheads="1"/>
          </p:cNvSpPr>
          <p:nvPr>
            <p:ph idx="1"/>
          </p:nvPr>
        </p:nvSpPr>
        <p:spPr>
          <a:xfrm>
            <a:off x="304800" y="1828800"/>
            <a:ext cx="8458200" cy="3962400"/>
          </a:xfrm>
        </p:spPr>
        <p:txBody>
          <a:bodyPr/>
          <a:lstStyle/>
          <a:p>
            <a:r>
              <a:rPr lang="en-US" sz="2800" dirty="0"/>
              <a:t>Methodology</a:t>
            </a:r>
          </a:p>
          <a:p>
            <a:r>
              <a:rPr lang="en-US" sz="2800" dirty="0"/>
              <a:t>Roles and responsibilities</a:t>
            </a:r>
          </a:p>
          <a:p>
            <a:r>
              <a:rPr lang="en-US" sz="2800" dirty="0"/>
              <a:t>Budget and schedule</a:t>
            </a:r>
          </a:p>
          <a:p>
            <a:r>
              <a:rPr lang="en-US" sz="2800" dirty="0"/>
              <a:t>Risk categories</a:t>
            </a:r>
          </a:p>
          <a:p>
            <a:r>
              <a:rPr lang="en-US" sz="2800" dirty="0"/>
              <a:t>Risk probability and impact</a:t>
            </a:r>
          </a:p>
          <a:p>
            <a:r>
              <a:rPr lang="en-US" sz="2800" dirty="0"/>
              <a:t>Revised stakeholders’ tolerances</a:t>
            </a:r>
          </a:p>
          <a:p>
            <a:r>
              <a:rPr lang="en-US" sz="2800" dirty="0"/>
              <a:t>Tracking</a:t>
            </a:r>
          </a:p>
          <a:p>
            <a:r>
              <a:rPr lang="en-US" sz="2800" dirty="0"/>
              <a:t>Risk documentation</a:t>
            </a:r>
          </a:p>
        </p:txBody>
      </p:sp>
      <p:sp>
        <p:nvSpPr>
          <p:cNvPr id="28677"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A0D2F1F7-188A-44F1-B32C-32477365EB71}"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0"/>
            <a:ext cx="8305800" cy="1524000"/>
          </a:xfrm>
        </p:spPr>
        <p:txBody>
          <a:bodyPr>
            <a:normAutofit/>
          </a:bodyPr>
          <a:lstStyle/>
          <a:p>
            <a:r>
              <a:rPr lang="en-US" dirty="0"/>
              <a:t>Contingency and Fallback Plans, Contingency Reserves</a:t>
            </a:r>
          </a:p>
        </p:txBody>
      </p:sp>
      <p:sp>
        <p:nvSpPr>
          <p:cNvPr id="29699" name="Rectangle 3"/>
          <p:cNvSpPr>
            <a:spLocks noGrp="1" noChangeArrowheads="1"/>
          </p:cNvSpPr>
          <p:nvPr>
            <p:ph idx="1"/>
          </p:nvPr>
        </p:nvSpPr>
        <p:spPr>
          <a:xfrm>
            <a:off x="152400" y="1582069"/>
            <a:ext cx="8763000" cy="4724400"/>
          </a:xfrm>
        </p:spPr>
        <p:txBody>
          <a:bodyPr/>
          <a:lstStyle/>
          <a:p>
            <a:pPr>
              <a:spcBef>
                <a:spcPct val="60000"/>
              </a:spcBef>
            </a:pPr>
            <a:r>
              <a:rPr lang="en-US" sz="2400" b="1" dirty="0"/>
              <a:t>Contingency plans</a:t>
            </a:r>
            <a:r>
              <a:rPr lang="en-US" sz="2400" dirty="0"/>
              <a:t> are predefined actions that the project team will take if an identified risk event occurs</a:t>
            </a:r>
          </a:p>
          <a:p>
            <a:pPr>
              <a:spcBef>
                <a:spcPct val="60000"/>
              </a:spcBef>
            </a:pPr>
            <a:r>
              <a:rPr lang="en-US" sz="2400" b="1" dirty="0"/>
              <a:t>Fallback plans</a:t>
            </a:r>
            <a:r>
              <a:rPr lang="en-US" sz="2400" dirty="0"/>
              <a:t> are developed for risks that have a high impact on meeting project objectives, and are put into effect if attempts to reduce the risk are not effective</a:t>
            </a:r>
          </a:p>
          <a:p>
            <a:pPr>
              <a:spcBef>
                <a:spcPct val="60000"/>
              </a:spcBef>
            </a:pPr>
            <a:r>
              <a:rPr lang="en-US" sz="2400" b="1" dirty="0"/>
              <a:t>Contingency reserves</a:t>
            </a:r>
            <a:r>
              <a:rPr lang="en-US" sz="2400" dirty="0"/>
              <a:t> or </a:t>
            </a:r>
            <a:r>
              <a:rPr lang="en-US" sz="2400" b="1" dirty="0"/>
              <a:t>allowances</a:t>
            </a:r>
            <a:r>
              <a:rPr lang="en-US" sz="2400" dirty="0"/>
              <a:t> are provisions held by the project sponsor or organization to reduce the risk of cost or schedule overruns to an acceptable level; </a:t>
            </a:r>
            <a:r>
              <a:rPr lang="en-US" sz="2400" b="1" dirty="0"/>
              <a:t>management reserves </a:t>
            </a:r>
            <a:r>
              <a:rPr lang="en-US" sz="2400" dirty="0"/>
              <a:t>are funds held for unknown risks that are NOT part of the cost baseline but ARE part of the budget and funding requirements</a:t>
            </a:r>
          </a:p>
        </p:txBody>
      </p:sp>
      <p:sp>
        <p:nvSpPr>
          <p:cNvPr id="2970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F0168EBD-A927-405F-8B2A-DE7F1F6E9C5D}"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25701" y="304801"/>
            <a:ext cx="8229600" cy="822324"/>
          </a:xfrm>
        </p:spPr>
        <p:txBody>
          <a:bodyPr/>
          <a:lstStyle/>
          <a:p>
            <a:r>
              <a:rPr lang="en-US" dirty="0"/>
              <a:t>Learning Objectives, Part 1</a:t>
            </a:r>
          </a:p>
        </p:txBody>
      </p:sp>
      <p:sp>
        <p:nvSpPr>
          <p:cNvPr id="12291" name="Rectangle 3"/>
          <p:cNvSpPr>
            <a:spLocks noGrp="1" noChangeArrowheads="1"/>
          </p:cNvSpPr>
          <p:nvPr>
            <p:ph idx="1"/>
          </p:nvPr>
        </p:nvSpPr>
        <p:spPr>
          <a:xfrm>
            <a:off x="381000" y="1371600"/>
            <a:ext cx="8229600" cy="4876800"/>
          </a:xfrm>
        </p:spPr>
        <p:txBody>
          <a:bodyPr/>
          <a:lstStyle/>
          <a:p>
            <a:r>
              <a:rPr lang="en-US" sz="2400" dirty="0"/>
              <a:t>Understand risk and the importance of good project risk management</a:t>
            </a:r>
          </a:p>
          <a:p>
            <a:r>
              <a:rPr lang="en-US" sz="2400" dirty="0"/>
              <a:t>Discuss the elements of planning risk management and the contents of a risk management plan</a:t>
            </a:r>
          </a:p>
          <a:p>
            <a:r>
              <a:rPr lang="en-US" sz="2400" dirty="0"/>
              <a:t>List common sources of risks on information technology (IT) projects</a:t>
            </a:r>
          </a:p>
          <a:p>
            <a:r>
              <a:rPr lang="en-US" sz="2400" dirty="0"/>
              <a:t>Describe the process of identifying risks and create a risk register</a:t>
            </a:r>
          </a:p>
          <a:p>
            <a:r>
              <a:rPr lang="en-US" sz="2400" dirty="0"/>
              <a:t>Discuss qualitative risk analysis and explain how to calculate risk factors, create probability/impact matrixes, and apply the Top Ten Risk Item Tracking technique to rank risks</a:t>
            </a:r>
          </a:p>
        </p:txBody>
      </p:sp>
      <p:sp>
        <p:nvSpPr>
          <p:cNvPr id="12293"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8068E7E8-4FE3-4027-9557-A3A89E9881B6}"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66700" y="0"/>
            <a:ext cx="8686800" cy="1676400"/>
          </a:xfrm>
        </p:spPr>
        <p:txBody>
          <a:bodyPr>
            <a:normAutofit/>
          </a:bodyPr>
          <a:lstStyle/>
          <a:p>
            <a:r>
              <a:rPr lang="en-US" dirty="0"/>
              <a:t>Common Sources of Risk in Information Technology Projects</a:t>
            </a:r>
          </a:p>
        </p:txBody>
      </p:sp>
      <p:sp>
        <p:nvSpPr>
          <p:cNvPr id="30723" name="Rectangle 3"/>
          <p:cNvSpPr>
            <a:spLocks noGrp="1" noChangeArrowheads="1"/>
          </p:cNvSpPr>
          <p:nvPr>
            <p:ph idx="1"/>
          </p:nvPr>
        </p:nvSpPr>
        <p:spPr>
          <a:xfrm>
            <a:off x="381000" y="1752600"/>
            <a:ext cx="8458200" cy="3581400"/>
          </a:xfrm>
        </p:spPr>
        <p:txBody>
          <a:bodyPr/>
          <a:lstStyle/>
          <a:p>
            <a:pPr>
              <a:spcBef>
                <a:spcPct val="100000"/>
              </a:spcBef>
            </a:pPr>
            <a:r>
              <a:rPr lang="en-US" dirty="0"/>
              <a:t>Several studies show that IT projects share some common sources of risk</a:t>
            </a:r>
          </a:p>
          <a:p>
            <a:pPr>
              <a:spcBef>
                <a:spcPct val="100000"/>
              </a:spcBef>
            </a:pPr>
            <a:r>
              <a:rPr lang="en-US" dirty="0"/>
              <a:t>The Standish Group developed an IT success potential scoring sheet based on potential risks</a:t>
            </a:r>
          </a:p>
          <a:p>
            <a:pPr>
              <a:spcBef>
                <a:spcPct val="100000"/>
              </a:spcBef>
            </a:pPr>
            <a:r>
              <a:rPr lang="en-US" dirty="0"/>
              <a:t>Other broad categories of risk help identify potential risks</a:t>
            </a:r>
          </a:p>
        </p:txBody>
      </p:sp>
      <p:sp>
        <p:nvSpPr>
          <p:cNvPr id="3072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96506652-F25D-4BDC-916B-8FFAC3EB4E82}"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47650" y="0"/>
            <a:ext cx="8667750" cy="1537334"/>
          </a:xfrm>
        </p:spPr>
        <p:txBody>
          <a:bodyPr>
            <a:noAutofit/>
          </a:bodyPr>
          <a:lstStyle/>
          <a:p>
            <a:r>
              <a:rPr lang="en-US" dirty="0"/>
              <a:t>Table 11-3. IT Success Potential Scoring Sheet</a:t>
            </a:r>
          </a:p>
        </p:txBody>
      </p:sp>
      <p:graphicFrame>
        <p:nvGraphicFramePr>
          <p:cNvPr id="2" name="Table 1" descr="A table with two columns and twelve rows. The column headers are success criterion and relative importance. "/>
          <p:cNvGraphicFramePr>
            <a:graphicFrameLocks noGrp="1"/>
          </p:cNvGraphicFramePr>
          <p:nvPr>
            <p:extLst>
              <p:ext uri="{D42A27DB-BD31-4B8C-83A1-F6EECF244321}">
                <p14:modId xmlns:p14="http://schemas.microsoft.com/office/powerpoint/2010/main" val="1273812796"/>
              </p:ext>
            </p:extLst>
          </p:nvPr>
        </p:nvGraphicFramePr>
        <p:xfrm>
          <a:off x="952500" y="1669097"/>
          <a:ext cx="7239000" cy="4450080"/>
        </p:xfrm>
        <a:graphic>
          <a:graphicData uri="http://schemas.openxmlformats.org/drawingml/2006/table">
            <a:tbl>
              <a:tblPr firstRow="1" bandRow="1">
                <a:tableStyleId>{5940675A-B579-460E-94D1-54222C63F5DA}</a:tableStyleId>
              </a:tblPr>
              <a:tblGrid>
                <a:gridCol w="3619500">
                  <a:extLst>
                    <a:ext uri="{9D8B030D-6E8A-4147-A177-3AD203B41FA5}">
                      <a16:colId xmlns:a16="http://schemas.microsoft.com/office/drawing/2014/main" xmlns="" val="20000"/>
                    </a:ext>
                  </a:extLst>
                </a:gridCol>
                <a:gridCol w="3619500">
                  <a:extLst>
                    <a:ext uri="{9D8B030D-6E8A-4147-A177-3AD203B41FA5}">
                      <a16:colId xmlns:a16="http://schemas.microsoft.com/office/drawing/2014/main" xmlns="" val="20001"/>
                    </a:ext>
                  </a:extLst>
                </a:gridCol>
              </a:tblGrid>
              <a:tr h="370840">
                <a:tc>
                  <a:txBody>
                    <a:bodyPr/>
                    <a:lstStyle/>
                    <a:p>
                      <a:r>
                        <a:rPr lang="en-US" dirty="0"/>
                        <a:t>Success Criterion</a:t>
                      </a:r>
                    </a:p>
                  </a:txBody>
                  <a:tcPr/>
                </a:tc>
                <a:tc>
                  <a:txBody>
                    <a:bodyPr/>
                    <a:lstStyle/>
                    <a:p>
                      <a:r>
                        <a:rPr lang="en-US" dirty="0"/>
                        <a:t>Relative Importance</a:t>
                      </a:r>
                    </a:p>
                  </a:txBody>
                  <a:tcPr/>
                </a:tc>
                <a:extLst>
                  <a:ext uri="{0D108BD9-81ED-4DB2-BD59-A6C34878D82A}">
                    <a16:rowId xmlns:a16="http://schemas.microsoft.com/office/drawing/2014/main" xmlns="" val="10000"/>
                  </a:ext>
                </a:extLst>
              </a:tr>
              <a:tr h="370840">
                <a:tc>
                  <a:txBody>
                    <a:bodyPr/>
                    <a:lstStyle/>
                    <a:p>
                      <a:r>
                        <a:rPr lang="en-US" dirty="0"/>
                        <a:t>User Involvement</a:t>
                      </a:r>
                    </a:p>
                  </a:txBody>
                  <a:tcPr/>
                </a:tc>
                <a:tc>
                  <a:txBody>
                    <a:bodyPr/>
                    <a:lstStyle/>
                    <a:p>
                      <a:r>
                        <a:rPr lang="en-US" dirty="0"/>
                        <a:t>19</a:t>
                      </a:r>
                    </a:p>
                  </a:txBody>
                  <a:tcPr/>
                </a:tc>
                <a:extLst>
                  <a:ext uri="{0D108BD9-81ED-4DB2-BD59-A6C34878D82A}">
                    <a16:rowId xmlns:a16="http://schemas.microsoft.com/office/drawing/2014/main" xmlns="" val="10001"/>
                  </a:ext>
                </a:extLst>
              </a:tr>
              <a:tr h="370840">
                <a:tc>
                  <a:txBody>
                    <a:bodyPr/>
                    <a:lstStyle/>
                    <a:p>
                      <a:r>
                        <a:rPr lang="en-US" dirty="0"/>
                        <a:t>Executive management support</a:t>
                      </a:r>
                    </a:p>
                  </a:txBody>
                  <a:tcPr/>
                </a:tc>
                <a:tc>
                  <a:txBody>
                    <a:bodyPr/>
                    <a:lstStyle/>
                    <a:p>
                      <a:r>
                        <a:rPr lang="en-US" dirty="0"/>
                        <a:t>16</a:t>
                      </a:r>
                    </a:p>
                  </a:txBody>
                  <a:tcPr/>
                </a:tc>
                <a:extLst>
                  <a:ext uri="{0D108BD9-81ED-4DB2-BD59-A6C34878D82A}">
                    <a16:rowId xmlns:a16="http://schemas.microsoft.com/office/drawing/2014/main" xmlns="" val="10002"/>
                  </a:ext>
                </a:extLst>
              </a:tr>
              <a:tr h="370840">
                <a:tc>
                  <a:txBody>
                    <a:bodyPr/>
                    <a:lstStyle/>
                    <a:p>
                      <a:r>
                        <a:rPr lang="en-US" dirty="0"/>
                        <a:t>Clear Statement of Requirements</a:t>
                      </a:r>
                    </a:p>
                  </a:txBody>
                  <a:tcPr/>
                </a:tc>
                <a:tc>
                  <a:txBody>
                    <a:bodyPr/>
                    <a:lstStyle/>
                    <a:p>
                      <a:r>
                        <a:rPr lang="en-US" dirty="0"/>
                        <a:t>15</a:t>
                      </a:r>
                    </a:p>
                  </a:txBody>
                  <a:tcPr/>
                </a:tc>
                <a:extLst>
                  <a:ext uri="{0D108BD9-81ED-4DB2-BD59-A6C34878D82A}">
                    <a16:rowId xmlns:a16="http://schemas.microsoft.com/office/drawing/2014/main" xmlns="" val="10003"/>
                  </a:ext>
                </a:extLst>
              </a:tr>
              <a:tr h="370840">
                <a:tc>
                  <a:txBody>
                    <a:bodyPr/>
                    <a:lstStyle/>
                    <a:p>
                      <a:r>
                        <a:rPr lang="en-US" dirty="0"/>
                        <a:t>Proper Planning</a:t>
                      </a:r>
                    </a:p>
                  </a:txBody>
                  <a:tcPr/>
                </a:tc>
                <a:tc>
                  <a:txBody>
                    <a:bodyPr/>
                    <a:lstStyle/>
                    <a:p>
                      <a:r>
                        <a:rPr lang="en-US" dirty="0"/>
                        <a:t>11</a:t>
                      </a:r>
                    </a:p>
                  </a:txBody>
                  <a:tcPr/>
                </a:tc>
                <a:extLst>
                  <a:ext uri="{0D108BD9-81ED-4DB2-BD59-A6C34878D82A}">
                    <a16:rowId xmlns:a16="http://schemas.microsoft.com/office/drawing/2014/main" xmlns="" val="10004"/>
                  </a:ext>
                </a:extLst>
              </a:tr>
              <a:tr h="370840">
                <a:tc>
                  <a:txBody>
                    <a:bodyPr/>
                    <a:lstStyle/>
                    <a:p>
                      <a:r>
                        <a:rPr lang="en-US" dirty="0"/>
                        <a:t>Realistic Expectations</a:t>
                      </a:r>
                    </a:p>
                  </a:txBody>
                  <a:tcPr/>
                </a:tc>
                <a:tc>
                  <a:txBody>
                    <a:bodyPr/>
                    <a:lstStyle/>
                    <a:p>
                      <a:r>
                        <a:rPr lang="en-US" dirty="0"/>
                        <a:t>10</a:t>
                      </a:r>
                    </a:p>
                  </a:txBody>
                  <a:tcPr/>
                </a:tc>
                <a:extLst>
                  <a:ext uri="{0D108BD9-81ED-4DB2-BD59-A6C34878D82A}">
                    <a16:rowId xmlns:a16="http://schemas.microsoft.com/office/drawing/2014/main" xmlns="" val="10005"/>
                  </a:ext>
                </a:extLst>
              </a:tr>
              <a:tr h="370840">
                <a:tc>
                  <a:txBody>
                    <a:bodyPr/>
                    <a:lstStyle/>
                    <a:p>
                      <a:r>
                        <a:rPr lang="en-US" dirty="0"/>
                        <a:t>Smaller Project Milestones</a:t>
                      </a:r>
                    </a:p>
                  </a:txBody>
                  <a:tcPr/>
                </a:tc>
                <a:tc>
                  <a:txBody>
                    <a:bodyPr/>
                    <a:lstStyle/>
                    <a:p>
                      <a:r>
                        <a:rPr lang="en-US" dirty="0"/>
                        <a:t>9</a:t>
                      </a:r>
                    </a:p>
                  </a:txBody>
                  <a:tcPr/>
                </a:tc>
                <a:extLst>
                  <a:ext uri="{0D108BD9-81ED-4DB2-BD59-A6C34878D82A}">
                    <a16:rowId xmlns:a16="http://schemas.microsoft.com/office/drawing/2014/main" xmlns="" val="10006"/>
                  </a:ext>
                </a:extLst>
              </a:tr>
              <a:tr h="370840">
                <a:tc>
                  <a:txBody>
                    <a:bodyPr/>
                    <a:lstStyle/>
                    <a:p>
                      <a:r>
                        <a:rPr lang="en-US" dirty="0"/>
                        <a:t>Competent Staff</a:t>
                      </a:r>
                    </a:p>
                  </a:txBody>
                  <a:tcPr/>
                </a:tc>
                <a:tc>
                  <a:txBody>
                    <a:bodyPr/>
                    <a:lstStyle/>
                    <a:p>
                      <a:r>
                        <a:rPr lang="en-US" dirty="0"/>
                        <a:t>8</a:t>
                      </a:r>
                    </a:p>
                  </a:txBody>
                  <a:tcPr/>
                </a:tc>
                <a:extLst>
                  <a:ext uri="{0D108BD9-81ED-4DB2-BD59-A6C34878D82A}">
                    <a16:rowId xmlns:a16="http://schemas.microsoft.com/office/drawing/2014/main" xmlns="" val="10007"/>
                  </a:ext>
                </a:extLst>
              </a:tr>
              <a:tr h="370840">
                <a:tc>
                  <a:txBody>
                    <a:bodyPr/>
                    <a:lstStyle/>
                    <a:p>
                      <a:r>
                        <a:rPr lang="en-US" dirty="0"/>
                        <a:t>Ownership</a:t>
                      </a:r>
                    </a:p>
                  </a:txBody>
                  <a:tcPr/>
                </a:tc>
                <a:tc>
                  <a:txBody>
                    <a:bodyPr/>
                    <a:lstStyle/>
                    <a:p>
                      <a:r>
                        <a:rPr lang="en-US" dirty="0"/>
                        <a:t>6</a:t>
                      </a:r>
                    </a:p>
                  </a:txBody>
                  <a:tcPr/>
                </a:tc>
                <a:extLst>
                  <a:ext uri="{0D108BD9-81ED-4DB2-BD59-A6C34878D82A}">
                    <a16:rowId xmlns:a16="http://schemas.microsoft.com/office/drawing/2014/main" xmlns="" val="10008"/>
                  </a:ext>
                </a:extLst>
              </a:tr>
              <a:tr h="370840">
                <a:tc>
                  <a:txBody>
                    <a:bodyPr/>
                    <a:lstStyle/>
                    <a:p>
                      <a:r>
                        <a:rPr lang="en-US" dirty="0"/>
                        <a:t>Clear Visions</a:t>
                      </a:r>
                      <a:r>
                        <a:rPr lang="en-US" baseline="0" dirty="0"/>
                        <a:t> and Objectives</a:t>
                      </a:r>
                      <a:endParaRPr lang="en-US" dirty="0"/>
                    </a:p>
                  </a:txBody>
                  <a:tcPr/>
                </a:tc>
                <a:tc>
                  <a:txBody>
                    <a:bodyPr/>
                    <a:lstStyle/>
                    <a:p>
                      <a:r>
                        <a:rPr lang="en-US" dirty="0"/>
                        <a:t>3</a:t>
                      </a:r>
                    </a:p>
                  </a:txBody>
                  <a:tcPr/>
                </a:tc>
                <a:extLst>
                  <a:ext uri="{0D108BD9-81ED-4DB2-BD59-A6C34878D82A}">
                    <a16:rowId xmlns:a16="http://schemas.microsoft.com/office/drawing/2014/main" xmlns="" val="10009"/>
                  </a:ext>
                </a:extLst>
              </a:tr>
              <a:tr h="370840">
                <a:tc>
                  <a:txBody>
                    <a:bodyPr/>
                    <a:lstStyle/>
                    <a:p>
                      <a:r>
                        <a:rPr lang="en-US" dirty="0"/>
                        <a:t>Hard-Working</a:t>
                      </a:r>
                      <a:r>
                        <a:rPr lang="en-US" baseline="0" dirty="0"/>
                        <a:t>, Focused Staff</a:t>
                      </a:r>
                      <a:endParaRPr lang="en-US" dirty="0"/>
                    </a:p>
                  </a:txBody>
                  <a:tcPr/>
                </a:tc>
                <a:tc>
                  <a:txBody>
                    <a:bodyPr/>
                    <a:lstStyle/>
                    <a:p>
                      <a:r>
                        <a:rPr lang="en-US" dirty="0"/>
                        <a:t>3</a:t>
                      </a:r>
                    </a:p>
                  </a:txBody>
                  <a:tcPr/>
                </a:tc>
                <a:extLst>
                  <a:ext uri="{0D108BD9-81ED-4DB2-BD59-A6C34878D82A}">
                    <a16:rowId xmlns:a16="http://schemas.microsoft.com/office/drawing/2014/main" xmlns="" val="10010"/>
                  </a:ext>
                </a:extLst>
              </a:tr>
              <a:tr h="370840">
                <a:tc>
                  <a:txBody>
                    <a:bodyPr/>
                    <a:lstStyle/>
                    <a:p>
                      <a:r>
                        <a:rPr lang="en-US" dirty="0"/>
                        <a:t>Total</a:t>
                      </a:r>
                    </a:p>
                  </a:txBody>
                  <a:tcPr/>
                </a:tc>
                <a:tc>
                  <a:txBody>
                    <a:bodyPr/>
                    <a:lstStyle/>
                    <a:p>
                      <a:r>
                        <a:rPr lang="en-US" dirty="0"/>
                        <a:t>100</a:t>
                      </a:r>
                    </a:p>
                  </a:txBody>
                  <a:tcPr/>
                </a:tc>
                <a:extLst>
                  <a:ext uri="{0D108BD9-81ED-4DB2-BD59-A6C34878D82A}">
                    <a16:rowId xmlns:a16="http://schemas.microsoft.com/office/drawing/2014/main" xmlns="" val="10011"/>
                  </a:ext>
                </a:extLst>
              </a:tr>
            </a:tbl>
          </a:graphicData>
        </a:graphic>
      </p:graphicFrame>
      <p:sp>
        <p:nvSpPr>
          <p:cNvPr id="1029"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BE1EAD1B-8479-4050-99D5-9826708F3E50}" type="slidenum">
              <a:rPr lang="en-US" smtClean="0"/>
              <a:pPr>
                <a:buFontTx/>
                <a:buNone/>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19200" y="228600"/>
            <a:ext cx="7543800" cy="854075"/>
          </a:xfrm>
        </p:spPr>
        <p:txBody>
          <a:bodyPr/>
          <a:lstStyle/>
          <a:p>
            <a:r>
              <a:rPr lang="en-US" dirty="0"/>
              <a:t>Broad Categories of Risk</a:t>
            </a:r>
          </a:p>
        </p:txBody>
      </p:sp>
      <p:sp>
        <p:nvSpPr>
          <p:cNvPr id="31747" name="Rectangle 3"/>
          <p:cNvSpPr>
            <a:spLocks noGrp="1" noChangeArrowheads="1"/>
          </p:cNvSpPr>
          <p:nvPr>
            <p:ph idx="1"/>
          </p:nvPr>
        </p:nvSpPr>
        <p:spPr>
          <a:xfrm>
            <a:off x="457200" y="1371601"/>
            <a:ext cx="8186738" cy="3962400"/>
          </a:xfrm>
        </p:spPr>
        <p:txBody>
          <a:bodyPr/>
          <a:lstStyle/>
          <a:p>
            <a:pPr>
              <a:spcBef>
                <a:spcPct val="100000"/>
              </a:spcBef>
            </a:pPr>
            <a:r>
              <a:rPr lang="en-US" dirty="0"/>
              <a:t>Market risk</a:t>
            </a:r>
          </a:p>
          <a:p>
            <a:pPr>
              <a:spcBef>
                <a:spcPct val="100000"/>
              </a:spcBef>
            </a:pPr>
            <a:r>
              <a:rPr lang="en-US" dirty="0"/>
              <a:t>Financial risk</a:t>
            </a:r>
          </a:p>
          <a:p>
            <a:pPr>
              <a:spcBef>
                <a:spcPct val="100000"/>
              </a:spcBef>
            </a:pPr>
            <a:r>
              <a:rPr lang="en-US" dirty="0"/>
              <a:t>Technology risk</a:t>
            </a:r>
          </a:p>
          <a:p>
            <a:pPr>
              <a:spcBef>
                <a:spcPct val="100000"/>
              </a:spcBef>
            </a:pPr>
            <a:r>
              <a:rPr lang="en-US" dirty="0"/>
              <a:t>People risk</a:t>
            </a:r>
          </a:p>
          <a:p>
            <a:pPr>
              <a:spcBef>
                <a:spcPct val="100000"/>
              </a:spcBef>
            </a:pPr>
            <a:r>
              <a:rPr lang="en-US" dirty="0"/>
              <a:t>Structure/process risk</a:t>
            </a:r>
          </a:p>
        </p:txBody>
      </p:sp>
      <p:sp>
        <p:nvSpPr>
          <p:cNvPr id="3174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43931E29-6F43-458C-997D-B0FA91E6B38A}"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274638"/>
            <a:ext cx="8305800" cy="868362"/>
          </a:xfrm>
        </p:spPr>
        <p:txBody>
          <a:bodyPr>
            <a:normAutofit/>
          </a:bodyPr>
          <a:lstStyle/>
          <a:p>
            <a:r>
              <a:rPr lang="en-US" dirty="0"/>
              <a:t>What Went Wrong?</a:t>
            </a:r>
          </a:p>
        </p:txBody>
      </p:sp>
      <p:sp>
        <p:nvSpPr>
          <p:cNvPr id="32771" name="Content Placeholder 2"/>
          <p:cNvSpPr>
            <a:spLocks noGrp="1"/>
          </p:cNvSpPr>
          <p:nvPr>
            <p:ph idx="1"/>
          </p:nvPr>
        </p:nvSpPr>
        <p:spPr>
          <a:xfrm>
            <a:off x="381000" y="1295400"/>
            <a:ext cx="8305800" cy="4724400"/>
          </a:xfrm>
        </p:spPr>
        <p:txBody>
          <a:bodyPr/>
          <a:lstStyle/>
          <a:p>
            <a:r>
              <a:rPr lang="en-US" dirty="0"/>
              <a:t>In a 2013 survey, risk management was a high priority, but only 66 percent of companies said they often build it into their strategy planning decisions</a:t>
            </a:r>
          </a:p>
          <a:p>
            <a:r>
              <a:rPr lang="en-US" dirty="0"/>
              <a:t>Airline incidents cause concerns, especially when lives are lot. The 2015 </a:t>
            </a:r>
            <a:r>
              <a:rPr lang="en-US" dirty="0" err="1"/>
              <a:t>Germanwings</a:t>
            </a:r>
            <a:r>
              <a:rPr lang="en-US" dirty="0"/>
              <a:t> crash resulted in 150 deaths, allegedly due to the co-pilot’s poor mental state. They responded immediately by implementing a rule that two people must be in the cockpit at all times and are considering changes to medical and psychological tests for pilots</a:t>
            </a:r>
          </a:p>
        </p:txBody>
      </p:sp>
      <p:sp>
        <p:nvSpPr>
          <p:cNvPr id="32772" name="Footer Placeholder 3"/>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AF844583-95B9-4E9A-9AE9-108A5306D92D}"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Risk Breakdown Structure</a:t>
            </a:r>
          </a:p>
        </p:txBody>
      </p:sp>
      <p:sp>
        <p:nvSpPr>
          <p:cNvPr id="33795" name="Rectangle 3"/>
          <p:cNvSpPr>
            <a:spLocks noGrp="1" noChangeArrowheads="1"/>
          </p:cNvSpPr>
          <p:nvPr>
            <p:ph idx="1"/>
          </p:nvPr>
        </p:nvSpPr>
        <p:spPr>
          <a:xfrm>
            <a:off x="457200" y="1570038"/>
            <a:ext cx="8229600" cy="2392362"/>
          </a:xfrm>
        </p:spPr>
        <p:txBody>
          <a:bodyPr/>
          <a:lstStyle/>
          <a:p>
            <a:pPr>
              <a:spcBef>
                <a:spcPct val="100000"/>
              </a:spcBef>
            </a:pPr>
            <a:r>
              <a:rPr lang="en-US" dirty="0"/>
              <a:t>A </a:t>
            </a:r>
            <a:r>
              <a:rPr lang="en-US" b="1" dirty="0"/>
              <a:t>risk breakdown structure</a:t>
            </a:r>
            <a:r>
              <a:rPr lang="en-US" dirty="0"/>
              <a:t> is a hierarchy of potential risk categories for a project</a:t>
            </a:r>
          </a:p>
          <a:p>
            <a:pPr>
              <a:spcBef>
                <a:spcPct val="100000"/>
              </a:spcBef>
            </a:pPr>
            <a:r>
              <a:rPr lang="en-US" dirty="0"/>
              <a:t>Similar to a work breakdown structure but used to identify and categorize risks</a:t>
            </a:r>
          </a:p>
        </p:txBody>
      </p:sp>
      <p:sp>
        <p:nvSpPr>
          <p:cNvPr id="33797"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663AB3CF-6A5C-4D66-9205-61B2701E2F43}"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81000" y="152399"/>
            <a:ext cx="8382000" cy="1498258"/>
          </a:xfrm>
        </p:spPr>
        <p:txBody>
          <a:bodyPr>
            <a:noAutofit/>
          </a:bodyPr>
          <a:lstStyle/>
          <a:p>
            <a:r>
              <a:rPr lang="en-US" dirty="0"/>
              <a:t>Figure 11-4. Sample Risk Breakdown Structure</a:t>
            </a:r>
          </a:p>
        </p:txBody>
      </p:sp>
      <p:pic>
        <p:nvPicPr>
          <p:cNvPr id="2" name="Picture 1" descr="A flowchart. At the top is I T project which goes to business, technical, organizational, and project management. Business goes to competitors, suppliers, and cash flow. Technical goes to hardware, software, and network. Organizational goes to executive support, user support, and team support. Project management is estimates, communication, and resourc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25" y="1731606"/>
            <a:ext cx="8372475" cy="4588245"/>
          </a:xfrm>
          <a:prstGeom prst="rect">
            <a:avLst/>
          </a:prstGeom>
        </p:spPr>
      </p:pic>
      <p:sp>
        <p:nvSpPr>
          <p:cNvPr id="34820" name="Footer Placeholder 6"/>
          <p:cNvSpPr>
            <a:spLocks noGrp="1"/>
          </p:cNvSpPr>
          <p:nvPr>
            <p:ph type="ftr" sz="quarter" idx="11"/>
          </p:nvPr>
        </p:nvSpPr>
        <p:spPr bwMode="auto">
          <a:xfrm>
            <a:off x="0" y="6400800"/>
            <a:ext cx="1981200" cy="457200"/>
          </a:xfrm>
          <a:noFill/>
          <a:ln>
            <a:miter lim="800000"/>
            <a:headEnd/>
            <a:tailEnd/>
          </a:ln>
        </p:spPr>
        <p:txBody>
          <a:bodyPr/>
          <a:lstStyle/>
          <a:p>
            <a:pPr>
              <a:buFontTx/>
              <a:buNone/>
            </a:pPr>
            <a:r>
              <a:rPr lang="en-US" dirty="0"/>
              <a:t>Information Technology Project Management, Eighth Edition</a:t>
            </a:r>
          </a:p>
        </p:txBody>
      </p:sp>
      <p:sp>
        <p:nvSpPr>
          <p:cNvPr id="6" name="Slide Number Placeholder 5"/>
          <p:cNvSpPr>
            <a:spLocks noGrp="1"/>
          </p:cNvSpPr>
          <p:nvPr>
            <p:ph type="sldNum" sz="quarter" idx="10"/>
          </p:nvPr>
        </p:nvSpPr>
        <p:spPr>
          <a:xfrm>
            <a:off x="8674100" y="6553200"/>
            <a:ext cx="457200" cy="304800"/>
          </a:xfrm>
        </p:spPr>
        <p:txBody>
          <a:bodyPr/>
          <a:lstStyle/>
          <a:p>
            <a:pPr>
              <a:buFontTx/>
              <a:buNone/>
              <a:defRPr/>
            </a:pPr>
            <a:fld id="{10367E4F-4D96-4449-9F90-C1D283EDF364}" type="slidenum">
              <a:rPr lang="en-US" smtClean="0"/>
              <a:pPr>
                <a:buFontTx/>
                <a:buNone/>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6385" y="0"/>
            <a:ext cx="8229600" cy="1143000"/>
          </a:xfrm>
        </p:spPr>
        <p:txBody>
          <a:bodyPr>
            <a:normAutofit/>
          </a:bodyPr>
          <a:lstStyle/>
          <a:p>
            <a:r>
              <a:rPr lang="en-US" sz="2800" dirty="0"/>
              <a:t>Table 11-4. Potential Negative Risk Conditions Associated With Each Knowledge Area</a:t>
            </a:r>
          </a:p>
        </p:txBody>
      </p:sp>
      <p:graphicFrame>
        <p:nvGraphicFramePr>
          <p:cNvPr id="3" name="Table 2" descr="A table with two columns and eleven rows. The column headers are knowledge area and risk conditions. "/>
          <p:cNvGraphicFramePr>
            <a:graphicFrameLocks noGrp="1"/>
          </p:cNvGraphicFramePr>
          <p:nvPr>
            <p:extLst>
              <p:ext uri="{D42A27DB-BD31-4B8C-83A1-F6EECF244321}">
                <p14:modId xmlns:p14="http://schemas.microsoft.com/office/powerpoint/2010/main" val="2175064160"/>
              </p:ext>
            </p:extLst>
          </p:nvPr>
        </p:nvGraphicFramePr>
        <p:xfrm>
          <a:off x="286683" y="1242500"/>
          <a:ext cx="8560454" cy="4881880"/>
        </p:xfrm>
        <a:graphic>
          <a:graphicData uri="http://schemas.openxmlformats.org/drawingml/2006/table">
            <a:tbl>
              <a:tblPr firstRow="1" bandRow="1">
                <a:tableStyleId>{5C22544A-7EE6-4342-B048-85BDC9FD1C3A}</a:tableStyleId>
              </a:tblPr>
              <a:tblGrid>
                <a:gridCol w="1779469">
                  <a:extLst>
                    <a:ext uri="{9D8B030D-6E8A-4147-A177-3AD203B41FA5}">
                      <a16:colId xmlns:a16="http://schemas.microsoft.com/office/drawing/2014/main" xmlns="" val="20000"/>
                    </a:ext>
                  </a:extLst>
                </a:gridCol>
                <a:gridCol w="6780985">
                  <a:extLst>
                    <a:ext uri="{9D8B030D-6E8A-4147-A177-3AD203B41FA5}">
                      <a16:colId xmlns:a16="http://schemas.microsoft.com/office/drawing/2014/main" xmlns="" val="20001"/>
                    </a:ext>
                  </a:extLst>
                </a:gridCol>
              </a:tblGrid>
              <a:tr h="370840">
                <a:tc>
                  <a:txBody>
                    <a:bodyPr/>
                    <a:lstStyle/>
                    <a:p>
                      <a:r>
                        <a:rPr lang="en-US" sz="1400" dirty="0"/>
                        <a:t>Knowledge Area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EF"/>
                    </a:solidFill>
                  </a:tcPr>
                </a:tc>
                <a:tc>
                  <a:txBody>
                    <a:bodyPr/>
                    <a:lstStyle/>
                    <a:p>
                      <a:r>
                        <a:rPr lang="en-US" sz="1400" dirty="0"/>
                        <a:t>Risk Conditions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EF"/>
                    </a:solidFill>
                  </a:tcPr>
                </a:tc>
                <a:extLst>
                  <a:ext uri="{0D108BD9-81ED-4DB2-BD59-A6C34878D82A}">
                    <a16:rowId xmlns:a16="http://schemas.microsoft.com/office/drawing/2014/main" xmlns="" val="10000"/>
                  </a:ext>
                </a:extLst>
              </a:tr>
              <a:tr h="370840">
                <a:tc>
                  <a:txBody>
                    <a:bodyPr/>
                    <a:lstStyle/>
                    <a:p>
                      <a:r>
                        <a:rPr lang="en-US" sz="1400" i="1" dirty="0"/>
                        <a:t>Integration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sz="1400" dirty="0"/>
                        <a:t>Inadequate planning; poor resource allocation; poor integration management; lack</a:t>
                      </a:r>
                      <a:r>
                        <a:rPr lang="en-US" sz="1400" baseline="0" dirty="0"/>
                        <a:t> of post-project review</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6E9FC"/>
                    </a:solidFill>
                  </a:tcPr>
                </a:tc>
                <a:extLst>
                  <a:ext uri="{0D108BD9-81ED-4DB2-BD59-A6C34878D82A}">
                    <a16:rowId xmlns:a16="http://schemas.microsoft.com/office/drawing/2014/main" xmlns="" val="10001"/>
                  </a:ext>
                </a:extLst>
              </a:tr>
              <a:tr h="370840">
                <a:tc>
                  <a:txBody>
                    <a:bodyPr/>
                    <a:lstStyle/>
                    <a:p>
                      <a:r>
                        <a:rPr lang="en-US" sz="1400" i="1" dirty="0"/>
                        <a:t>Scope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AE0FA"/>
                    </a:solidFill>
                  </a:tcPr>
                </a:tc>
                <a:tc>
                  <a:txBody>
                    <a:bodyPr/>
                    <a:lstStyle/>
                    <a:p>
                      <a:r>
                        <a:rPr lang="en-US" sz="1400" dirty="0"/>
                        <a:t>Poor</a:t>
                      </a:r>
                      <a:r>
                        <a:rPr lang="en-US" sz="1400" baseline="0" dirty="0"/>
                        <a:t> definition of scope or work packages; incomplete definitions</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xmlns="" val="10002"/>
                  </a:ext>
                </a:extLst>
              </a:tr>
              <a:tr h="370840">
                <a:tc>
                  <a:txBody>
                    <a:bodyPr/>
                    <a:lstStyle/>
                    <a:p>
                      <a:r>
                        <a:rPr lang="en-US" sz="1400" i="1" dirty="0"/>
                        <a:t>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sz="1400" dirty="0"/>
                        <a:t>Errors in estimating</a:t>
                      </a:r>
                      <a:r>
                        <a:rPr lang="en-US" sz="1400" baseline="0" dirty="0"/>
                        <a:t> time or resource availability; errors in determining the critical path; poor allocations and management of float; early release of competitive products</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extLst>
                  <a:ext uri="{0D108BD9-81ED-4DB2-BD59-A6C34878D82A}">
                    <a16:rowId xmlns:a16="http://schemas.microsoft.com/office/drawing/2014/main" xmlns="" val="10003"/>
                  </a:ext>
                </a:extLst>
              </a:tr>
              <a:tr h="370840">
                <a:tc>
                  <a:txBody>
                    <a:bodyPr/>
                    <a:lstStyle/>
                    <a:p>
                      <a:r>
                        <a:rPr lang="en-US" sz="1400" i="1" dirty="0"/>
                        <a:t>Cost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AE0FA"/>
                    </a:solidFill>
                  </a:tcPr>
                </a:tc>
                <a:tc>
                  <a:txBody>
                    <a:bodyPr/>
                    <a:lstStyle/>
                    <a:p>
                      <a:r>
                        <a:rPr lang="en-US" sz="1400" dirty="0"/>
                        <a:t>Estimating errors; inadequate productivity,</a:t>
                      </a:r>
                      <a:r>
                        <a:rPr lang="en-US" sz="1400" baseline="0" dirty="0"/>
                        <a:t> cost, change, or contingency</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xmlns="" val="10004"/>
                  </a:ext>
                </a:extLst>
              </a:tr>
              <a:tr h="370840">
                <a:tc>
                  <a:txBody>
                    <a:bodyPr/>
                    <a:lstStyle/>
                    <a:p>
                      <a:r>
                        <a:rPr lang="en-US" sz="1400" i="1" dirty="0"/>
                        <a:t>Quality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sz="1400" dirty="0"/>
                        <a:t>Poor attitude towards quality; substandard design, materials, and workmanship; inadequate quality assurance</a:t>
                      </a:r>
                      <a:r>
                        <a:rPr lang="en-US" sz="1400" baseline="0" dirty="0"/>
                        <a:t> program</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extLst>
                  <a:ext uri="{0D108BD9-81ED-4DB2-BD59-A6C34878D82A}">
                    <a16:rowId xmlns:a16="http://schemas.microsoft.com/office/drawing/2014/main" xmlns="" val="10005"/>
                  </a:ext>
                </a:extLst>
              </a:tr>
              <a:tr h="370840">
                <a:tc>
                  <a:txBody>
                    <a:bodyPr/>
                    <a:lstStyle/>
                    <a:p>
                      <a:r>
                        <a:rPr lang="en-US" sz="1400" i="1" dirty="0"/>
                        <a:t>Human resource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AE0FA"/>
                    </a:solidFill>
                  </a:tcPr>
                </a:tc>
                <a:tc>
                  <a:txBody>
                    <a:bodyPr/>
                    <a:lstStyle/>
                    <a:p>
                      <a:r>
                        <a:rPr lang="en-US" sz="1400" dirty="0"/>
                        <a:t>Poor conflict</a:t>
                      </a:r>
                      <a:r>
                        <a:rPr lang="en-US" sz="1400" baseline="0" dirty="0"/>
                        <a:t> management; poor project organization and definition of responsibilities; absence of leadership</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xmlns="" val="10006"/>
                  </a:ext>
                </a:extLst>
              </a:tr>
              <a:tr h="370840">
                <a:tc>
                  <a:txBody>
                    <a:bodyPr/>
                    <a:lstStyle/>
                    <a:p>
                      <a:r>
                        <a:rPr lang="en-US" sz="1400" i="1" dirty="0"/>
                        <a:t>Communications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sz="1400" dirty="0"/>
                        <a:t>Carelessness in planning or communicating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extLst>
                  <a:ext uri="{0D108BD9-81ED-4DB2-BD59-A6C34878D82A}">
                    <a16:rowId xmlns:a16="http://schemas.microsoft.com/office/drawing/2014/main" xmlns="" val="10007"/>
                  </a:ext>
                </a:extLst>
              </a:tr>
              <a:tr h="370840">
                <a:tc>
                  <a:txBody>
                    <a:bodyPr/>
                    <a:lstStyle/>
                    <a:p>
                      <a:r>
                        <a:rPr lang="en-US" sz="1400" i="1" dirty="0"/>
                        <a:t>Risk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AE0FA"/>
                    </a:solidFill>
                  </a:tcPr>
                </a:tc>
                <a:tc>
                  <a:txBody>
                    <a:bodyPr/>
                    <a:lstStyle/>
                    <a:p>
                      <a:r>
                        <a:rPr lang="en-US" sz="1400" dirty="0"/>
                        <a:t>Ignoring risk;</a:t>
                      </a:r>
                      <a:r>
                        <a:rPr lang="en-US" sz="1400" baseline="0" dirty="0"/>
                        <a:t> unclear analysis of risk; poor insurance management</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xmlns="" val="10008"/>
                  </a:ext>
                </a:extLst>
              </a:tr>
              <a:tr h="370840">
                <a:tc>
                  <a:txBody>
                    <a:bodyPr/>
                    <a:lstStyle/>
                    <a:p>
                      <a:r>
                        <a:rPr lang="en-US" sz="1400" i="1" dirty="0"/>
                        <a:t>Procurement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sz="1400" dirty="0"/>
                        <a:t>Unenforceable</a:t>
                      </a:r>
                      <a:r>
                        <a:rPr lang="en-US" sz="1400" baseline="0" dirty="0"/>
                        <a:t> conditions or contract clauses; adversarial relations</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extLst>
                  <a:ext uri="{0D108BD9-81ED-4DB2-BD59-A6C34878D82A}">
                    <a16:rowId xmlns:a16="http://schemas.microsoft.com/office/drawing/2014/main" xmlns="" val="10009"/>
                  </a:ext>
                </a:extLst>
              </a:tr>
              <a:tr h="370840">
                <a:tc>
                  <a:txBody>
                    <a:bodyPr/>
                    <a:lstStyle/>
                    <a:p>
                      <a:r>
                        <a:rPr lang="en-US" sz="1400" i="1" dirty="0"/>
                        <a:t>Stakeholders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AE0FA"/>
                    </a:solidFill>
                  </a:tcPr>
                </a:tc>
                <a:tc>
                  <a:txBody>
                    <a:bodyPr/>
                    <a:lstStyle/>
                    <a:p>
                      <a:r>
                        <a:rPr lang="en-US" sz="1400" dirty="0"/>
                        <a:t>Lack</a:t>
                      </a:r>
                      <a:r>
                        <a:rPr lang="en-US" sz="1400" baseline="0" dirty="0"/>
                        <a:t> of consultation with key stakeholder</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xmlns="" val="10010"/>
                  </a:ext>
                </a:extLst>
              </a:tr>
            </a:tbl>
          </a:graphicData>
        </a:graphic>
      </p:graphicFrame>
      <p:sp>
        <p:nvSpPr>
          <p:cNvPr id="35844"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4D1252FD-2CC6-495F-9384-CE9717794234}" type="slidenum">
              <a:rPr lang="en-US" smtClean="0"/>
              <a:pPr>
                <a:buFontTx/>
                <a:buNone/>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9900" y="76200"/>
            <a:ext cx="8229600" cy="855663"/>
          </a:xfrm>
        </p:spPr>
        <p:txBody>
          <a:bodyPr/>
          <a:lstStyle/>
          <a:p>
            <a:r>
              <a:rPr lang="en-US" dirty="0"/>
              <a:t>Identifying Risks</a:t>
            </a:r>
          </a:p>
        </p:txBody>
      </p:sp>
      <p:sp>
        <p:nvSpPr>
          <p:cNvPr id="36867" name="Rectangle 3"/>
          <p:cNvSpPr>
            <a:spLocks noGrp="1" noChangeArrowheads="1"/>
          </p:cNvSpPr>
          <p:nvPr>
            <p:ph idx="1"/>
          </p:nvPr>
        </p:nvSpPr>
        <p:spPr>
          <a:xfrm>
            <a:off x="457200" y="990600"/>
            <a:ext cx="8229600" cy="5334000"/>
          </a:xfrm>
        </p:spPr>
        <p:txBody>
          <a:bodyPr/>
          <a:lstStyle/>
          <a:p>
            <a:pPr>
              <a:spcBef>
                <a:spcPct val="55000"/>
              </a:spcBef>
            </a:pPr>
            <a:r>
              <a:rPr lang="en-US" dirty="0"/>
              <a:t>Identifying risks is the process of understanding what potential events might hurt or enhance a particular project</a:t>
            </a:r>
          </a:p>
          <a:p>
            <a:pPr>
              <a:spcBef>
                <a:spcPct val="55000"/>
              </a:spcBef>
            </a:pPr>
            <a:r>
              <a:rPr lang="en-US" dirty="0"/>
              <a:t>Another consideration is the likelihood of advanced discovery</a:t>
            </a:r>
          </a:p>
          <a:p>
            <a:pPr>
              <a:spcBef>
                <a:spcPct val="55000"/>
              </a:spcBef>
            </a:pPr>
            <a:r>
              <a:rPr lang="en-US" dirty="0"/>
              <a:t>Risk identification tools and techniques include:</a:t>
            </a:r>
          </a:p>
          <a:p>
            <a:pPr lvl="1">
              <a:spcBef>
                <a:spcPct val="55000"/>
              </a:spcBef>
            </a:pPr>
            <a:r>
              <a:rPr lang="en-US" dirty="0"/>
              <a:t>Brainstorming</a:t>
            </a:r>
          </a:p>
          <a:p>
            <a:pPr lvl="1">
              <a:spcBef>
                <a:spcPct val="55000"/>
              </a:spcBef>
            </a:pPr>
            <a:r>
              <a:rPr lang="en-US" dirty="0"/>
              <a:t>The Delphi Technique</a:t>
            </a:r>
          </a:p>
          <a:p>
            <a:pPr lvl="1">
              <a:spcBef>
                <a:spcPct val="55000"/>
              </a:spcBef>
            </a:pPr>
            <a:r>
              <a:rPr lang="en-US" dirty="0"/>
              <a:t>Interviewing</a:t>
            </a:r>
          </a:p>
          <a:p>
            <a:pPr lvl="1">
              <a:spcBef>
                <a:spcPct val="55000"/>
              </a:spcBef>
            </a:pPr>
            <a:r>
              <a:rPr lang="en-US" dirty="0"/>
              <a:t>SWOT analysis</a:t>
            </a:r>
          </a:p>
        </p:txBody>
      </p:sp>
      <p:sp>
        <p:nvSpPr>
          <p:cNvPr id="3686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E76D94AB-283F-4DB4-953C-B7C642775F48}"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95300" y="68263"/>
            <a:ext cx="8229600" cy="1143000"/>
          </a:xfrm>
        </p:spPr>
        <p:txBody>
          <a:bodyPr/>
          <a:lstStyle/>
          <a:p>
            <a:r>
              <a:rPr lang="en-US" dirty="0"/>
              <a:t>Brainstorming</a:t>
            </a:r>
          </a:p>
        </p:txBody>
      </p:sp>
      <p:sp>
        <p:nvSpPr>
          <p:cNvPr id="37891" name="Rectangle 3"/>
          <p:cNvSpPr>
            <a:spLocks noGrp="1" noChangeArrowheads="1"/>
          </p:cNvSpPr>
          <p:nvPr>
            <p:ph idx="1"/>
          </p:nvPr>
        </p:nvSpPr>
        <p:spPr>
          <a:xfrm>
            <a:off x="381000" y="1371600"/>
            <a:ext cx="8458200" cy="4800600"/>
          </a:xfrm>
        </p:spPr>
        <p:txBody>
          <a:bodyPr/>
          <a:lstStyle/>
          <a:p>
            <a:r>
              <a:rPr lang="en-US" b="1" dirty="0"/>
              <a:t>Brainstorming</a:t>
            </a:r>
            <a:r>
              <a:rPr lang="en-US" dirty="0"/>
              <a:t> is a technique by which a group attempts to generate ideas or find a solution for a specific problem by amassing ideas spontaneously and without judgment</a:t>
            </a:r>
          </a:p>
          <a:p>
            <a:r>
              <a:rPr lang="en-US" dirty="0"/>
              <a:t>An experienced facilitator should run the brainstorming session</a:t>
            </a:r>
          </a:p>
          <a:p>
            <a:r>
              <a:rPr lang="en-US" dirty="0"/>
              <a:t>Be careful not to overuse or misuse brainstorming.</a:t>
            </a:r>
          </a:p>
          <a:p>
            <a:pPr lvl="1"/>
            <a:r>
              <a:rPr lang="en-US" dirty="0"/>
              <a:t>Psychology literature shows that individuals produce a greater number of ideas working alone than they do through brainstorming in small, face-to-face groups</a:t>
            </a:r>
          </a:p>
          <a:p>
            <a:pPr lvl="1"/>
            <a:r>
              <a:rPr lang="en-US" dirty="0"/>
              <a:t>Group effects often inhibit idea generation</a:t>
            </a:r>
            <a:endParaRPr lang="en-US" sz="2200" dirty="0"/>
          </a:p>
        </p:txBody>
      </p:sp>
      <p:sp>
        <p:nvSpPr>
          <p:cNvPr id="37893"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7208EE35-A128-4D08-B16A-7F18F3102B9E}"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Delphi Technique</a:t>
            </a:r>
          </a:p>
        </p:txBody>
      </p:sp>
      <p:sp>
        <p:nvSpPr>
          <p:cNvPr id="38915" name="Rectangle 3"/>
          <p:cNvSpPr>
            <a:spLocks noGrp="1" noChangeArrowheads="1"/>
          </p:cNvSpPr>
          <p:nvPr>
            <p:ph idx="1"/>
          </p:nvPr>
        </p:nvSpPr>
        <p:spPr>
          <a:xfrm>
            <a:off x="457200" y="1524000"/>
            <a:ext cx="8229600" cy="4525962"/>
          </a:xfrm>
        </p:spPr>
        <p:txBody>
          <a:bodyPr/>
          <a:lstStyle/>
          <a:p>
            <a:pPr>
              <a:spcBef>
                <a:spcPct val="100000"/>
              </a:spcBef>
            </a:pPr>
            <a:r>
              <a:rPr lang="en-US" dirty="0"/>
              <a:t>The </a:t>
            </a:r>
            <a:r>
              <a:rPr lang="en-US" b="1" dirty="0"/>
              <a:t>Delphi Technique</a:t>
            </a:r>
            <a:r>
              <a:rPr lang="en-US" dirty="0"/>
              <a:t> is used to derive a consensus among a panel of experts who make predictions about future developments</a:t>
            </a:r>
          </a:p>
          <a:p>
            <a:pPr>
              <a:spcBef>
                <a:spcPct val="100000"/>
              </a:spcBef>
            </a:pPr>
            <a:r>
              <a:rPr lang="en-US" dirty="0"/>
              <a:t>Provides independent and anonymous input regarding future events</a:t>
            </a:r>
          </a:p>
          <a:p>
            <a:pPr>
              <a:spcBef>
                <a:spcPct val="100000"/>
              </a:spcBef>
            </a:pPr>
            <a:r>
              <a:rPr lang="en-US" dirty="0"/>
              <a:t>Uses repeated rounds of questioning and written responses and avoids the biasing effects possible in oral methods, such as brainstorming</a:t>
            </a:r>
          </a:p>
        </p:txBody>
      </p:sp>
      <p:sp>
        <p:nvSpPr>
          <p:cNvPr id="38917"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B67E35EF-C2EF-4EF0-BA88-2A154ACA3F78}"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09600" y="261938"/>
            <a:ext cx="8305800" cy="868362"/>
          </a:xfrm>
        </p:spPr>
        <p:txBody>
          <a:bodyPr/>
          <a:lstStyle/>
          <a:p>
            <a:r>
              <a:rPr lang="en-US" dirty="0"/>
              <a:t>Learning Objectives,</a:t>
            </a:r>
            <a:r>
              <a:rPr lang="en-US" baseline="0" dirty="0"/>
              <a:t> Part 2</a:t>
            </a:r>
            <a:endParaRPr lang="en-US" dirty="0"/>
          </a:p>
        </p:txBody>
      </p:sp>
      <p:sp>
        <p:nvSpPr>
          <p:cNvPr id="14339" name="Rectangle 1027"/>
          <p:cNvSpPr>
            <a:spLocks noGrp="1" noChangeArrowheads="1"/>
          </p:cNvSpPr>
          <p:nvPr>
            <p:ph idx="1"/>
          </p:nvPr>
        </p:nvSpPr>
        <p:spPr>
          <a:xfrm>
            <a:off x="457200" y="1371600"/>
            <a:ext cx="8610600" cy="4011613"/>
          </a:xfrm>
        </p:spPr>
        <p:txBody>
          <a:bodyPr/>
          <a:lstStyle/>
          <a:p>
            <a:r>
              <a:rPr lang="en-US" dirty="0"/>
              <a:t>Explain quantitative risk analysis and how to apply decision trees, simulation, and sensitivity analysis to quantify risks</a:t>
            </a:r>
          </a:p>
          <a:p>
            <a:r>
              <a:rPr lang="en-US" dirty="0"/>
              <a:t>Provide examples of using different risk response planning strategies to address both negative and positive risks</a:t>
            </a:r>
          </a:p>
          <a:p>
            <a:r>
              <a:rPr lang="en-US" dirty="0"/>
              <a:t>Discuss how to control risks</a:t>
            </a:r>
          </a:p>
          <a:p>
            <a:r>
              <a:rPr lang="en-US" dirty="0"/>
              <a:t>Describe how software can assist in project risk management</a:t>
            </a:r>
          </a:p>
        </p:txBody>
      </p:sp>
      <p:sp>
        <p:nvSpPr>
          <p:cNvPr id="1434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7DF29B3E-4A0B-4F0C-986E-BCE754B4B760}"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Interviewing</a:t>
            </a:r>
          </a:p>
        </p:txBody>
      </p:sp>
      <p:sp>
        <p:nvSpPr>
          <p:cNvPr id="39939" name="Rectangle 3"/>
          <p:cNvSpPr>
            <a:spLocks noGrp="1" noChangeArrowheads="1"/>
          </p:cNvSpPr>
          <p:nvPr>
            <p:ph idx="1"/>
          </p:nvPr>
        </p:nvSpPr>
        <p:spPr>
          <a:xfrm>
            <a:off x="457200" y="1481138"/>
            <a:ext cx="8229600" cy="2862262"/>
          </a:xfrm>
        </p:spPr>
        <p:txBody>
          <a:bodyPr/>
          <a:lstStyle/>
          <a:p>
            <a:pPr>
              <a:spcBef>
                <a:spcPct val="100000"/>
              </a:spcBef>
            </a:pPr>
            <a:r>
              <a:rPr lang="en-US" b="1" dirty="0"/>
              <a:t>Interviewing</a:t>
            </a:r>
            <a:r>
              <a:rPr lang="en-US" dirty="0"/>
              <a:t> is a fact-finding technique for collecting information in face-to-face, phone, e-mail, or instant-messaging discussions</a:t>
            </a:r>
          </a:p>
          <a:p>
            <a:pPr>
              <a:spcBef>
                <a:spcPct val="100000"/>
              </a:spcBef>
            </a:pPr>
            <a:r>
              <a:rPr lang="en-US" dirty="0"/>
              <a:t>Interviewing people with similar project experience is an important tool for identifying potential risks</a:t>
            </a:r>
          </a:p>
        </p:txBody>
      </p:sp>
      <p:sp>
        <p:nvSpPr>
          <p:cNvPr id="3994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9E252DC2-606F-467A-9154-9742EEEB11B9}"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SWOT Analysis</a:t>
            </a:r>
          </a:p>
        </p:txBody>
      </p:sp>
      <p:sp>
        <p:nvSpPr>
          <p:cNvPr id="40963" name="Rectangle 3"/>
          <p:cNvSpPr>
            <a:spLocks noGrp="1" noChangeArrowheads="1"/>
          </p:cNvSpPr>
          <p:nvPr>
            <p:ph idx="1"/>
          </p:nvPr>
        </p:nvSpPr>
        <p:spPr>
          <a:xfrm>
            <a:off x="457200" y="1481138"/>
            <a:ext cx="8229600" cy="3014662"/>
          </a:xfrm>
        </p:spPr>
        <p:txBody>
          <a:bodyPr/>
          <a:lstStyle/>
          <a:p>
            <a:pPr>
              <a:spcBef>
                <a:spcPct val="100000"/>
              </a:spcBef>
            </a:pPr>
            <a:r>
              <a:rPr lang="en-US" dirty="0"/>
              <a:t>SWOT analysis (strengths, weaknesses, opportunities, and threats) can also be used during risk identification</a:t>
            </a:r>
          </a:p>
          <a:p>
            <a:pPr>
              <a:spcBef>
                <a:spcPct val="100000"/>
              </a:spcBef>
            </a:pPr>
            <a:r>
              <a:rPr lang="en-US" dirty="0"/>
              <a:t>Helps identify the broad negative and positive risks that apply to a project</a:t>
            </a:r>
          </a:p>
        </p:txBody>
      </p:sp>
      <p:sp>
        <p:nvSpPr>
          <p:cNvPr id="4096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027F6CBC-DFF7-4D05-AA3C-642E2AF79AA2}"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Risk Register</a:t>
            </a:r>
          </a:p>
        </p:txBody>
      </p:sp>
      <p:sp>
        <p:nvSpPr>
          <p:cNvPr id="41987" name="Rectangle 3"/>
          <p:cNvSpPr>
            <a:spLocks noGrp="1" noChangeArrowheads="1"/>
          </p:cNvSpPr>
          <p:nvPr>
            <p:ph idx="1"/>
          </p:nvPr>
        </p:nvSpPr>
        <p:spPr/>
        <p:txBody>
          <a:bodyPr/>
          <a:lstStyle/>
          <a:p>
            <a:r>
              <a:rPr lang="en-US" sz="2400" dirty="0"/>
              <a:t>The main output of the risk identification process is a list of identified risks and other information needed to begin creating a risk register</a:t>
            </a:r>
          </a:p>
          <a:p>
            <a:r>
              <a:rPr lang="en-US" sz="2400" dirty="0"/>
              <a:t>A </a:t>
            </a:r>
            <a:r>
              <a:rPr lang="en-US" sz="2400" b="1" dirty="0"/>
              <a:t>risk register</a:t>
            </a:r>
            <a:r>
              <a:rPr lang="en-US" sz="2400" dirty="0"/>
              <a:t> is:</a:t>
            </a:r>
            <a:endParaRPr lang="en-US" sz="2400" b="1" dirty="0"/>
          </a:p>
          <a:p>
            <a:pPr lvl="1"/>
            <a:r>
              <a:rPr lang="en-US" sz="2200" dirty="0"/>
              <a:t>A document that contains the results of various risk management processes and that is often displayed in a table or spreadsheet format</a:t>
            </a:r>
          </a:p>
          <a:p>
            <a:pPr lvl="1"/>
            <a:r>
              <a:rPr lang="en-US" sz="2200" dirty="0"/>
              <a:t>A tool for documenting potential risk events and related information</a:t>
            </a:r>
          </a:p>
          <a:p>
            <a:r>
              <a:rPr lang="en-US" sz="2400" b="1" dirty="0"/>
              <a:t>Risk events </a:t>
            </a:r>
            <a:r>
              <a:rPr lang="en-US" sz="2400" dirty="0"/>
              <a:t>refer to specific, uncertain events that may occur to the detriment or enhancement of the project</a:t>
            </a:r>
          </a:p>
        </p:txBody>
      </p:sp>
      <p:sp>
        <p:nvSpPr>
          <p:cNvPr id="4198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E8A48635-0E67-4D9F-9B26-786207B35030}"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Risk Register Contents, Part 1</a:t>
            </a:r>
          </a:p>
        </p:txBody>
      </p:sp>
      <p:sp>
        <p:nvSpPr>
          <p:cNvPr id="43011" name="Rectangle 3"/>
          <p:cNvSpPr>
            <a:spLocks noGrp="1" noChangeArrowheads="1"/>
          </p:cNvSpPr>
          <p:nvPr>
            <p:ph idx="1"/>
          </p:nvPr>
        </p:nvSpPr>
        <p:spPr>
          <a:xfrm>
            <a:off x="457200" y="1557338"/>
            <a:ext cx="8229600" cy="2938462"/>
          </a:xfrm>
        </p:spPr>
        <p:txBody>
          <a:bodyPr/>
          <a:lstStyle/>
          <a:p>
            <a:r>
              <a:rPr lang="en-US" dirty="0"/>
              <a:t>An identification number for each risk event</a:t>
            </a:r>
          </a:p>
          <a:p>
            <a:r>
              <a:rPr lang="en-US" dirty="0"/>
              <a:t>A rank for each risk event</a:t>
            </a:r>
          </a:p>
          <a:p>
            <a:r>
              <a:rPr lang="en-US" dirty="0"/>
              <a:t>The name of each risk event</a:t>
            </a:r>
          </a:p>
          <a:p>
            <a:r>
              <a:rPr lang="en-US" dirty="0"/>
              <a:t>A description of each risk event</a:t>
            </a:r>
          </a:p>
          <a:p>
            <a:r>
              <a:rPr lang="en-US" dirty="0"/>
              <a:t>The category under which each risk event falls</a:t>
            </a:r>
          </a:p>
          <a:p>
            <a:r>
              <a:rPr lang="en-US" dirty="0"/>
              <a:t>The root cause of each risk</a:t>
            </a:r>
          </a:p>
        </p:txBody>
      </p:sp>
      <p:sp>
        <p:nvSpPr>
          <p:cNvPr id="43013"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3C1D926C-0CB4-4DF4-AD6F-3A2D74348BDB}"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Risk Register Contents, Part 2</a:t>
            </a:r>
          </a:p>
        </p:txBody>
      </p:sp>
      <p:sp>
        <p:nvSpPr>
          <p:cNvPr id="44035" name="Rectangle 3"/>
          <p:cNvSpPr>
            <a:spLocks noGrp="1" noChangeArrowheads="1"/>
          </p:cNvSpPr>
          <p:nvPr>
            <p:ph idx="1"/>
          </p:nvPr>
        </p:nvSpPr>
        <p:spPr>
          <a:xfrm>
            <a:off x="457200" y="1676400"/>
            <a:ext cx="8229600" cy="3505200"/>
          </a:xfrm>
        </p:spPr>
        <p:txBody>
          <a:bodyPr/>
          <a:lstStyle/>
          <a:p>
            <a:r>
              <a:rPr lang="en-US" dirty="0"/>
              <a:t>Triggers for each risk; </a:t>
            </a:r>
            <a:r>
              <a:rPr lang="en-US" b="1" dirty="0"/>
              <a:t>triggers</a:t>
            </a:r>
            <a:r>
              <a:rPr lang="en-US" dirty="0"/>
              <a:t> are indicators or symptoms of actual risk events</a:t>
            </a:r>
          </a:p>
          <a:p>
            <a:r>
              <a:rPr lang="en-US" dirty="0"/>
              <a:t>Potential responses to each risk</a:t>
            </a:r>
          </a:p>
          <a:p>
            <a:r>
              <a:rPr lang="en-US" dirty="0"/>
              <a:t>The </a:t>
            </a:r>
            <a:r>
              <a:rPr lang="en-US" b="1" dirty="0"/>
              <a:t>risk owner</a:t>
            </a:r>
            <a:r>
              <a:rPr lang="en-US" dirty="0"/>
              <a:t> or person who will own or take responsibility for each risk</a:t>
            </a:r>
          </a:p>
          <a:p>
            <a:r>
              <a:rPr lang="en-US" dirty="0"/>
              <a:t>The probability and impact of each risk occurring.</a:t>
            </a:r>
          </a:p>
          <a:p>
            <a:r>
              <a:rPr lang="en-US" dirty="0"/>
              <a:t>The status of each risk</a:t>
            </a:r>
          </a:p>
        </p:txBody>
      </p:sp>
      <p:sp>
        <p:nvSpPr>
          <p:cNvPr id="44037"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A2C9A400-1435-4A50-BF9F-95A55093F155}"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Table 11-5. Sample Risk Register</a:t>
            </a:r>
          </a:p>
        </p:txBody>
      </p:sp>
      <p:graphicFrame>
        <p:nvGraphicFramePr>
          <p:cNvPr id="3" name="Table 2" descr="A table with twelve columns and four rows. The column headers are Number, rank, risk, description, category, root cause, triggers, potential responses, risk owner, probability, impacts, and status. "/>
          <p:cNvGraphicFramePr>
            <a:graphicFrameLocks noGrp="1"/>
          </p:cNvGraphicFramePr>
          <p:nvPr>
            <p:extLst>
              <p:ext uri="{D42A27DB-BD31-4B8C-83A1-F6EECF244321}">
                <p14:modId xmlns:p14="http://schemas.microsoft.com/office/powerpoint/2010/main" val="2508942701"/>
              </p:ext>
            </p:extLst>
          </p:nvPr>
        </p:nvGraphicFramePr>
        <p:xfrm>
          <a:off x="219073" y="1275407"/>
          <a:ext cx="8583615" cy="1483360"/>
        </p:xfrm>
        <a:graphic>
          <a:graphicData uri="http://schemas.openxmlformats.org/drawingml/2006/table">
            <a:tbl>
              <a:tblPr firstRow="1" bandRow="1">
                <a:tableStyleId>{5940675A-B579-460E-94D1-54222C63F5DA}</a:tableStyleId>
              </a:tblPr>
              <a:tblGrid>
                <a:gridCol w="410528">
                  <a:extLst>
                    <a:ext uri="{9D8B030D-6E8A-4147-A177-3AD203B41FA5}">
                      <a16:colId xmlns:a16="http://schemas.microsoft.com/office/drawing/2014/main" xmlns="" val="20000"/>
                    </a:ext>
                  </a:extLst>
                </a:gridCol>
                <a:gridCol w="503528">
                  <a:extLst>
                    <a:ext uri="{9D8B030D-6E8A-4147-A177-3AD203B41FA5}">
                      <a16:colId xmlns:a16="http://schemas.microsoft.com/office/drawing/2014/main" xmlns="" val="20001"/>
                    </a:ext>
                  </a:extLst>
                </a:gridCol>
                <a:gridCol w="457028">
                  <a:extLst>
                    <a:ext uri="{9D8B030D-6E8A-4147-A177-3AD203B41FA5}">
                      <a16:colId xmlns:a16="http://schemas.microsoft.com/office/drawing/2014/main" xmlns="" val="20002"/>
                    </a:ext>
                  </a:extLst>
                </a:gridCol>
                <a:gridCol w="822385">
                  <a:extLst>
                    <a:ext uri="{9D8B030D-6E8A-4147-A177-3AD203B41FA5}">
                      <a16:colId xmlns:a16="http://schemas.microsoft.com/office/drawing/2014/main" xmlns="" val="20003"/>
                    </a:ext>
                  </a:extLst>
                </a:gridCol>
                <a:gridCol w="679953">
                  <a:extLst>
                    <a:ext uri="{9D8B030D-6E8A-4147-A177-3AD203B41FA5}">
                      <a16:colId xmlns:a16="http://schemas.microsoft.com/office/drawing/2014/main" xmlns="" val="20004"/>
                    </a:ext>
                  </a:extLst>
                </a:gridCol>
                <a:gridCol w="855599">
                  <a:extLst>
                    <a:ext uri="{9D8B030D-6E8A-4147-A177-3AD203B41FA5}">
                      <a16:colId xmlns:a16="http://schemas.microsoft.com/office/drawing/2014/main" xmlns="" val="20005"/>
                    </a:ext>
                  </a:extLst>
                </a:gridCol>
                <a:gridCol w="662956">
                  <a:extLst>
                    <a:ext uri="{9D8B030D-6E8A-4147-A177-3AD203B41FA5}">
                      <a16:colId xmlns:a16="http://schemas.microsoft.com/office/drawing/2014/main" xmlns="" val="20006"/>
                    </a:ext>
                  </a:extLst>
                </a:gridCol>
                <a:gridCol w="1320598">
                  <a:extLst>
                    <a:ext uri="{9D8B030D-6E8A-4147-A177-3AD203B41FA5}">
                      <a16:colId xmlns:a16="http://schemas.microsoft.com/office/drawing/2014/main" xmlns="" val="20007"/>
                    </a:ext>
                  </a:extLst>
                </a:gridCol>
                <a:gridCol w="815742">
                  <a:extLst>
                    <a:ext uri="{9D8B030D-6E8A-4147-A177-3AD203B41FA5}">
                      <a16:colId xmlns:a16="http://schemas.microsoft.com/office/drawing/2014/main" xmlns="" val="20008"/>
                    </a:ext>
                  </a:extLst>
                </a:gridCol>
                <a:gridCol w="848956">
                  <a:extLst>
                    <a:ext uri="{9D8B030D-6E8A-4147-A177-3AD203B41FA5}">
                      <a16:colId xmlns:a16="http://schemas.microsoft.com/office/drawing/2014/main" xmlns="" val="20009"/>
                    </a:ext>
                  </a:extLst>
                </a:gridCol>
                <a:gridCol w="643028">
                  <a:extLst>
                    <a:ext uri="{9D8B030D-6E8A-4147-A177-3AD203B41FA5}">
                      <a16:colId xmlns:a16="http://schemas.microsoft.com/office/drawing/2014/main" xmlns="" val="20010"/>
                    </a:ext>
                  </a:extLst>
                </a:gridCol>
                <a:gridCol w="563314">
                  <a:extLst>
                    <a:ext uri="{9D8B030D-6E8A-4147-A177-3AD203B41FA5}">
                      <a16:colId xmlns:a16="http://schemas.microsoft.com/office/drawing/2014/main" xmlns="" val="20011"/>
                    </a:ext>
                  </a:extLst>
                </a:gridCol>
              </a:tblGrid>
              <a:tr h="370840">
                <a:tc>
                  <a:txBody>
                    <a:bodyPr/>
                    <a:lstStyle/>
                    <a:p>
                      <a:r>
                        <a:rPr lang="en-US" sz="900" dirty="0"/>
                        <a:t>No.</a:t>
                      </a: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Rank</a:t>
                      </a: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Risk</a:t>
                      </a: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Description</a:t>
                      </a: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Category</a:t>
                      </a: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Root Cause</a:t>
                      </a: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Triggers</a:t>
                      </a: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Potential Responses</a:t>
                      </a: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Risk owner</a:t>
                      </a: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Probability</a:t>
                      </a: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Impacts</a:t>
                      </a: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Status</a:t>
                      </a: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r>
                        <a:rPr lang="en-US" sz="900" dirty="0"/>
                        <a:t>R44</a:t>
                      </a:r>
                    </a:p>
                  </a:txBody>
                  <a:tcP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solidFill>
                            <a:schemeClr val="bg1"/>
                          </a:solidFill>
                        </a:rPr>
                        <a:t>Empty cell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solidFill>
                            <a:schemeClr val="bg1"/>
                          </a:solidFill>
                        </a:rPr>
                        <a:t>Empty cell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solidFill>
                            <a:schemeClr val="bg1"/>
                          </a:solidFill>
                        </a:rPr>
                        <a:t>Empty cell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solidFill>
                            <a:schemeClr val="bg1"/>
                          </a:solidFill>
                        </a:rPr>
                        <a:t>Empty cell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r>
                        <a:rPr lang="en-US" sz="900" dirty="0"/>
                        <a:t>R21</a:t>
                      </a:r>
                    </a:p>
                  </a:txBody>
                  <a:tcP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2</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solidFill>
                            <a:schemeClr val="bg1"/>
                          </a:solidFill>
                        </a:rPr>
                        <a:t>Empty cell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solidFill>
                            <a:schemeClr val="bg1"/>
                          </a:solidFill>
                        </a:rPr>
                        <a:t>Empty cell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solidFill>
                            <a:schemeClr val="bg1"/>
                          </a:solidFill>
                        </a:rPr>
                        <a:t>Empty cell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solidFill>
                            <a:schemeClr val="bg1"/>
                          </a:solidFill>
                        </a:rPr>
                        <a:t>Empty cell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r>
                        <a:rPr lang="en-US" sz="900" dirty="0"/>
                        <a:t>R7</a:t>
                      </a:r>
                    </a:p>
                  </a:txBody>
                  <a:tcP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rPr>
                        <a:t>Empty cell</a:t>
                      </a:r>
                      <a:endParaRPr lang="en-US" sz="900"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solidFill>
                            <a:schemeClr val="bg1"/>
                          </a:solidFill>
                        </a:rPr>
                        <a:t>Empty cell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solidFill>
                            <a:schemeClr val="bg1"/>
                          </a:solidFill>
                        </a:rPr>
                        <a:t>Empty cell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solidFill>
                            <a:schemeClr val="bg1"/>
                          </a:solidFill>
                        </a:rPr>
                        <a:t>Empty cell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solidFill>
                            <a:schemeClr val="bg1"/>
                          </a:solidFill>
                        </a:rPr>
                        <a:t>Empty cell</a:t>
                      </a:r>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2" name="Rectangle 1"/>
          <p:cNvSpPr/>
          <p:nvPr/>
        </p:nvSpPr>
        <p:spPr>
          <a:xfrm>
            <a:off x="0" y="2895600"/>
            <a:ext cx="9144000" cy="3477875"/>
          </a:xfrm>
          <a:prstGeom prst="rect">
            <a:avLst/>
          </a:prstGeom>
        </p:spPr>
        <p:txBody>
          <a:bodyPr wrap="square">
            <a:spAutoFit/>
          </a:bodyPr>
          <a:lstStyle/>
          <a:p>
            <a:pPr marL="342900" indent="-342900">
              <a:buFont typeface="Arial" panose="020B0604020202020204" pitchFamily="34" charset="0"/>
              <a:buChar char="•"/>
            </a:pPr>
            <a:r>
              <a:rPr lang="en-US" dirty="0" smtClean="0"/>
              <a:t>No</a:t>
            </a:r>
            <a:r>
              <a:rPr lang="en-US" dirty="0"/>
              <a:t>.: R44</a:t>
            </a:r>
          </a:p>
          <a:p>
            <a:pPr marL="342900" indent="-342900">
              <a:buFont typeface="Arial" panose="020B0604020202020204" pitchFamily="34" charset="0"/>
              <a:buChar char="•"/>
            </a:pPr>
            <a:r>
              <a:rPr lang="en-US" dirty="0" smtClean="0"/>
              <a:t>Rank</a:t>
            </a:r>
            <a:r>
              <a:rPr lang="en-US" dirty="0"/>
              <a:t>: 1</a:t>
            </a:r>
          </a:p>
          <a:p>
            <a:pPr marL="342900" indent="-342900">
              <a:buFont typeface="Arial" panose="020B0604020202020204" pitchFamily="34" charset="0"/>
              <a:buChar char="•"/>
            </a:pPr>
            <a:r>
              <a:rPr lang="en-US" dirty="0" smtClean="0"/>
              <a:t>Risk</a:t>
            </a:r>
            <a:r>
              <a:rPr lang="en-US" dirty="0"/>
              <a:t>: New customer</a:t>
            </a:r>
          </a:p>
          <a:p>
            <a:pPr marL="342900" indent="-342900">
              <a:buFont typeface="Arial" panose="020B0604020202020204" pitchFamily="34" charset="0"/>
              <a:buChar char="•"/>
            </a:pPr>
            <a:r>
              <a:rPr lang="en-US" dirty="0" smtClean="0"/>
              <a:t>Description</a:t>
            </a:r>
            <a:r>
              <a:rPr lang="en-US" dirty="0"/>
              <a:t>: We have never done a project for this organization before and don’t know too much about them. One of our company’s strengths is building good customer relationships, which often leads to further projects with that customer. We might have trouble working with this customer because they are new to us.</a:t>
            </a:r>
          </a:p>
          <a:p>
            <a:pPr marL="342900" indent="-342900">
              <a:buFont typeface="Arial" panose="020B0604020202020204" pitchFamily="34" charset="0"/>
              <a:buChar char="•"/>
            </a:pPr>
            <a:r>
              <a:rPr lang="en-US" dirty="0" smtClean="0"/>
              <a:t>Category</a:t>
            </a:r>
            <a:r>
              <a:rPr lang="en-US" dirty="0"/>
              <a:t>: People risk</a:t>
            </a:r>
          </a:p>
          <a:p>
            <a:pPr marL="342900" indent="-342900">
              <a:buFont typeface="Arial" panose="020B0604020202020204" pitchFamily="34" charset="0"/>
              <a:buChar char="•"/>
            </a:pPr>
            <a:r>
              <a:rPr lang="en-US" dirty="0" smtClean="0"/>
              <a:t>Etc</a:t>
            </a:r>
            <a:r>
              <a:rPr lang="en-US" dirty="0"/>
              <a:t>.</a:t>
            </a:r>
          </a:p>
        </p:txBody>
      </p:sp>
      <p:sp>
        <p:nvSpPr>
          <p:cNvPr id="45060" name="Footer Placeholder 6"/>
          <p:cNvSpPr>
            <a:spLocks noGrp="1"/>
          </p:cNvSpPr>
          <p:nvPr>
            <p:ph type="ftr" sz="quarter" idx="11"/>
          </p:nvPr>
        </p:nvSpPr>
        <p:spPr bwMode="auto">
          <a:xfrm>
            <a:off x="-152400" y="6510306"/>
            <a:ext cx="2133600" cy="366743"/>
          </a:xfrm>
          <a:noFill/>
          <a:ln>
            <a:miter lim="800000"/>
            <a:headEnd/>
            <a:tailEnd/>
          </a:ln>
        </p:spPr>
        <p:txBody>
          <a:bodyPr/>
          <a:lstStyle/>
          <a:p>
            <a:pPr>
              <a:buFontTx/>
              <a:buNone/>
            </a:pPr>
            <a:r>
              <a:rPr lang="en-US" dirty="0"/>
              <a:t>Information Technology Project Management, Eighth Edition</a:t>
            </a:r>
          </a:p>
        </p:txBody>
      </p:sp>
      <p:sp>
        <p:nvSpPr>
          <p:cNvPr id="6" name="Slide Number Placeholder 5"/>
          <p:cNvSpPr>
            <a:spLocks noGrp="1"/>
          </p:cNvSpPr>
          <p:nvPr>
            <p:ph type="sldNum" sz="quarter" idx="10"/>
          </p:nvPr>
        </p:nvSpPr>
        <p:spPr>
          <a:xfrm>
            <a:off x="8574088" y="6510307"/>
            <a:ext cx="457200" cy="272117"/>
          </a:xfrm>
        </p:spPr>
        <p:txBody>
          <a:bodyPr/>
          <a:lstStyle/>
          <a:p>
            <a:pPr>
              <a:buFontTx/>
              <a:buNone/>
              <a:defRPr/>
            </a:pPr>
            <a:fld id="{CE95F818-C8D9-4081-8E6F-EC359E87AC62}" type="slidenum">
              <a:rPr lang="en-US" smtClean="0"/>
              <a:pPr>
                <a:buFontTx/>
                <a:buNone/>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13519"/>
            <a:ext cx="8229600" cy="1417638"/>
          </a:xfrm>
        </p:spPr>
        <p:txBody>
          <a:bodyPr>
            <a:normAutofit/>
          </a:bodyPr>
          <a:lstStyle/>
          <a:p>
            <a:r>
              <a:rPr lang="en-US" dirty="0"/>
              <a:t>Performing Qualitative Risk Analysis</a:t>
            </a:r>
          </a:p>
        </p:txBody>
      </p:sp>
      <p:sp>
        <p:nvSpPr>
          <p:cNvPr id="46083" name="Rectangle 3"/>
          <p:cNvSpPr>
            <a:spLocks noGrp="1" noChangeArrowheads="1"/>
          </p:cNvSpPr>
          <p:nvPr>
            <p:ph idx="1"/>
          </p:nvPr>
        </p:nvSpPr>
        <p:spPr>
          <a:xfrm>
            <a:off x="457200" y="1905000"/>
            <a:ext cx="7881938" cy="3017043"/>
          </a:xfrm>
        </p:spPr>
        <p:txBody>
          <a:bodyPr/>
          <a:lstStyle/>
          <a:p>
            <a:r>
              <a:rPr lang="en-US" dirty="0"/>
              <a:t>Assess the likelihood and impact of identified risks to determine their magnitude and priority</a:t>
            </a:r>
          </a:p>
          <a:p>
            <a:r>
              <a:rPr lang="en-US" dirty="0"/>
              <a:t>Risk quantification tools and techniques include: </a:t>
            </a:r>
          </a:p>
          <a:p>
            <a:pPr lvl="1"/>
            <a:r>
              <a:rPr lang="en-US" dirty="0"/>
              <a:t>Probability/impact matrixes</a:t>
            </a:r>
          </a:p>
          <a:p>
            <a:pPr lvl="1"/>
            <a:r>
              <a:rPr lang="en-US" dirty="0"/>
              <a:t>The Top Ten Risk Item Tracking</a:t>
            </a:r>
          </a:p>
          <a:p>
            <a:pPr lvl="1"/>
            <a:r>
              <a:rPr lang="en-US" dirty="0"/>
              <a:t>Expert judgment</a:t>
            </a:r>
          </a:p>
        </p:txBody>
      </p:sp>
      <p:sp>
        <p:nvSpPr>
          <p:cNvPr id="4608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F61167FE-60E6-4207-8A49-8520B00B1D31}"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93700" y="228601"/>
            <a:ext cx="8305800" cy="868362"/>
          </a:xfrm>
        </p:spPr>
        <p:txBody>
          <a:bodyPr/>
          <a:lstStyle/>
          <a:p>
            <a:r>
              <a:rPr lang="en-US" dirty="0"/>
              <a:t>Probability/Impact Matrix</a:t>
            </a:r>
          </a:p>
        </p:txBody>
      </p:sp>
      <p:sp>
        <p:nvSpPr>
          <p:cNvPr id="47107" name="Rectangle 3"/>
          <p:cNvSpPr>
            <a:spLocks noGrp="1" noChangeArrowheads="1"/>
          </p:cNvSpPr>
          <p:nvPr>
            <p:ph idx="1"/>
          </p:nvPr>
        </p:nvSpPr>
        <p:spPr>
          <a:xfrm>
            <a:off x="381000" y="1219200"/>
            <a:ext cx="8458200" cy="4572000"/>
          </a:xfrm>
        </p:spPr>
        <p:txBody>
          <a:bodyPr/>
          <a:lstStyle/>
          <a:p>
            <a:r>
              <a:rPr lang="en-US" dirty="0"/>
              <a:t>A </a:t>
            </a:r>
            <a:r>
              <a:rPr lang="en-US" b="1" dirty="0"/>
              <a:t>probability/impact matrix </a:t>
            </a:r>
            <a:r>
              <a:rPr lang="en-US" dirty="0"/>
              <a:t>or</a:t>
            </a:r>
            <a:r>
              <a:rPr lang="en-US" b="1" dirty="0"/>
              <a:t> chart</a:t>
            </a:r>
            <a:r>
              <a:rPr lang="en-US" dirty="0"/>
              <a:t> lists the relative probability of a risk occurring on one side of a matrix or axis on a chart and the relative impact of the risk occurring on the other</a:t>
            </a:r>
          </a:p>
          <a:p>
            <a:r>
              <a:rPr lang="en-US" dirty="0"/>
              <a:t>List the risks and then label each one as high, medium, or low in terms of its probability of occurrence and its impact if it did occur</a:t>
            </a:r>
          </a:p>
          <a:p>
            <a:r>
              <a:rPr lang="en-US" dirty="0"/>
              <a:t>Can also calculate </a:t>
            </a:r>
            <a:r>
              <a:rPr lang="en-US" b="1" dirty="0"/>
              <a:t>risk factors</a:t>
            </a:r>
            <a:r>
              <a:rPr lang="en-US" dirty="0"/>
              <a:t>:</a:t>
            </a:r>
            <a:endParaRPr lang="en-US" b="1" dirty="0"/>
          </a:p>
          <a:p>
            <a:pPr lvl="1"/>
            <a:r>
              <a:rPr lang="en-US" dirty="0"/>
              <a:t>Numbers that represent the overall risk of specific events based on their probability of occurring and the consequences to the project if they do occur</a:t>
            </a:r>
          </a:p>
        </p:txBody>
      </p:sp>
      <p:sp>
        <p:nvSpPr>
          <p:cNvPr id="4710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F1B52981-2898-45CA-B15A-84D5B0A9E4AC}"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 y="0"/>
            <a:ext cx="8763000" cy="1371600"/>
          </a:xfrm>
        </p:spPr>
        <p:txBody>
          <a:bodyPr>
            <a:normAutofit/>
          </a:bodyPr>
          <a:lstStyle/>
          <a:p>
            <a:r>
              <a:rPr lang="en-US" dirty="0"/>
              <a:t>Figure 11-5. Sample Probability/Impact Matrix</a:t>
            </a:r>
          </a:p>
        </p:txBody>
      </p:sp>
      <p:pic>
        <p:nvPicPr>
          <p:cNvPr id="2" name="Picture 1" descr="A table with three rows and three columns. The columns are impact and rows are probability. High probability and low impact have risk 6. High probability and medium impact have risk 9. High probability and high impact have risk 1 and risk 4. Medium probability and low impact have risk 3 and risk 7. Medium probability and medium impact have risk 2, risk 5 and risk 11. Low probability and medium impact have risk 8, and risk 10. Low probability and high impact have risk 12.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91297"/>
            <a:ext cx="7010400" cy="4907281"/>
          </a:xfrm>
          <a:prstGeom prst="rect">
            <a:avLst/>
          </a:prstGeom>
        </p:spPr>
      </p:pic>
      <p:sp>
        <p:nvSpPr>
          <p:cNvPr id="48133"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27900CE3-246C-4FFA-9784-4EC532A7D1F5}" type="slidenum">
              <a:rPr lang="en-US" smtClean="0"/>
              <a:pPr>
                <a:buFontTx/>
                <a:buNone/>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7249"/>
            <a:ext cx="8229600" cy="1143000"/>
          </a:xfrm>
        </p:spPr>
        <p:txBody>
          <a:bodyPr>
            <a:normAutofit fontScale="90000"/>
          </a:bodyPr>
          <a:lstStyle/>
          <a:p>
            <a:r>
              <a:rPr lang="en-US" sz="3600" dirty="0"/>
              <a:t>Figure 11-6. Chart Showing High-, Medium-, and Low-Risk Technologies</a:t>
            </a:r>
          </a:p>
        </p:txBody>
      </p:sp>
      <p:pic>
        <p:nvPicPr>
          <p:cNvPr id="2" name="Picture 1" descr="A graph with points. The x axis is consequence of failure (C f) from 0 to 1.0. The y axis is probability of failure (P f) from 0 to 1.0. There are two curved lines that make high risk, medium risk and low risk sections. The first curve goes from 0.3 probability of failure to 0.3 consequence of failure. Below it is low risk and there are 6 points. The second curve is from 0.7 probability of failure to 0.7 consequence of failure. Below it is medium risk and there are 12 points. Above it is high risk and there are two poin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52" y="1297498"/>
            <a:ext cx="7257296" cy="5040878"/>
          </a:xfrm>
          <a:prstGeom prst="rect">
            <a:avLst/>
          </a:prstGeom>
        </p:spPr>
      </p:pic>
      <p:sp>
        <p:nvSpPr>
          <p:cNvPr id="49157"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B79A39ED-92B0-40AB-ABB3-0923F5D3EDE6}" type="slidenum">
              <a:rPr lang="en-US" smtClean="0"/>
              <a:pPr>
                <a:buFontTx/>
                <a:buNone/>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152400"/>
            <a:ext cx="8382000" cy="1447800"/>
          </a:xfrm>
        </p:spPr>
        <p:txBody>
          <a:bodyPr>
            <a:normAutofit/>
          </a:bodyPr>
          <a:lstStyle/>
          <a:p>
            <a:r>
              <a:rPr lang="en-US" dirty="0"/>
              <a:t>The Importance of Project Risk Management</a:t>
            </a:r>
          </a:p>
        </p:txBody>
      </p:sp>
      <p:sp>
        <p:nvSpPr>
          <p:cNvPr id="15363" name="Rectangle 3"/>
          <p:cNvSpPr>
            <a:spLocks noGrp="1" noChangeArrowheads="1"/>
          </p:cNvSpPr>
          <p:nvPr>
            <p:ph idx="1"/>
          </p:nvPr>
        </p:nvSpPr>
        <p:spPr>
          <a:xfrm>
            <a:off x="228600" y="1828800"/>
            <a:ext cx="8458200" cy="3886200"/>
          </a:xfrm>
        </p:spPr>
        <p:txBody>
          <a:bodyPr/>
          <a:lstStyle/>
          <a:p>
            <a:pPr>
              <a:spcBef>
                <a:spcPct val="100000"/>
              </a:spcBef>
            </a:pPr>
            <a:r>
              <a:rPr lang="en-US" dirty="0"/>
              <a:t>Project risk management is the art and science of identifying, analyzing, and responding to risk throughout the life of a project and in the best interests of meeting project objectives</a:t>
            </a:r>
          </a:p>
          <a:p>
            <a:pPr>
              <a:spcBef>
                <a:spcPct val="100000"/>
              </a:spcBef>
            </a:pPr>
            <a:r>
              <a:rPr lang="en-US" dirty="0"/>
              <a:t>Risk management is often overlooked in projects, but it can help improve project success by helping select good projects, determining project scope, and developing realistic estimates</a:t>
            </a:r>
          </a:p>
        </p:txBody>
      </p:sp>
      <p:sp>
        <p:nvSpPr>
          <p:cNvPr id="1536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807D6F11-3470-4152-8EB3-431930F8FE40}"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274638"/>
            <a:ext cx="8305800" cy="792162"/>
          </a:xfrm>
        </p:spPr>
        <p:txBody>
          <a:bodyPr/>
          <a:lstStyle/>
          <a:p>
            <a:r>
              <a:rPr lang="en-US" dirty="0"/>
              <a:t>Top Ten Risk Item Tracking</a:t>
            </a:r>
          </a:p>
        </p:txBody>
      </p:sp>
      <p:sp>
        <p:nvSpPr>
          <p:cNvPr id="50179" name="Rectangle 3"/>
          <p:cNvSpPr>
            <a:spLocks noGrp="1" noChangeArrowheads="1"/>
          </p:cNvSpPr>
          <p:nvPr>
            <p:ph idx="1"/>
          </p:nvPr>
        </p:nvSpPr>
        <p:spPr>
          <a:xfrm>
            <a:off x="381000" y="1304925"/>
            <a:ext cx="8186738" cy="4410075"/>
          </a:xfrm>
        </p:spPr>
        <p:txBody>
          <a:bodyPr/>
          <a:lstStyle/>
          <a:p>
            <a:r>
              <a:rPr lang="en-US" b="1" dirty="0"/>
              <a:t>Top Ten Risk Item Tracking</a:t>
            </a:r>
            <a:r>
              <a:rPr lang="en-US" dirty="0"/>
              <a:t> is a qualitative risk analysis tool that helps to identify risks and maintain an awareness of risks throughout the life of a project</a:t>
            </a:r>
          </a:p>
          <a:p>
            <a:r>
              <a:rPr lang="en-US" dirty="0"/>
              <a:t>Establish a periodic review of the top ten project risk items</a:t>
            </a:r>
          </a:p>
          <a:p>
            <a:r>
              <a:rPr lang="en-US" dirty="0"/>
              <a:t>List the current ranking, previous ranking, number of times the risk appears on the list over a period of time, and a summary of progress made in resolving the risk item</a:t>
            </a:r>
          </a:p>
        </p:txBody>
      </p:sp>
      <p:sp>
        <p:nvSpPr>
          <p:cNvPr id="5018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DFBD6705-183D-446B-BB8C-F0D6B1236EAD}"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8956" y="142875"/>
            <a:ext cx="8229600" cy="1189038"/>
          </a:xfrm>
        </p:spPr>
        <p:txBody>
          <a:bodyPr>
            <a:normAutofit/>
          </a:bodyPr>
          <a:lstStyle/>
          <a:p>
            <a:r>
              <a:rPr lang="en-US" sz="3600" dirty="0"/>
              <a:t>Table 11-6. Example of Top Ten Risk Item Tracking</a:t>
            </a:r>
          </a:p>
        </p:txBody>
      </p:sp>
      <p:graphicFrame>
        <p:nvGraphicFramePr>
          <p:cNvPr id="2" name="Table 1" descr="A table with five columns and six rows. The column headers are risk event, rank this month, rank last month, number of months in top ten, and risk resolution progress. "/>
          <p:cNvGraphicFramePr>
            <a:graphicFrameLocks noGrp="1"/>
          </p:cNvGraphicFramePr>
          <p:nvPr>
            <p:extLst>
              <p:ext uri="{D42A27DB-BD31-4B8C-83A1-F6EECF244321}">
                <p14:modId xmlns:p14="http://schemas.microsoft.com/office/powerpoint/2010/main" val="3094502096"/>
              </p:ext>
            </p:extLst>
          </p:nvPr>
        </p:nvGraphicFramePr>
        <p:xfrm>
          <a:off x="695122" y="1676400"/>
          <a:ext cx="7868444" cy="4137934"/>
        </p:xfrm>
        <a:graphic>
          <a:graphicData uri="http://schemas.openxmlformats.org/drawingml/2006/table">
            <a:tbl>
              <a:tblPr firstRow="1" bandRow="1">
                <a:tableStyleId>{2D5ABB26-0587-4C30-8999-92F81FD0307C}</a:tableStyleId>
              </a:tblPr>
              <a:tblGrid>
                <a:gridCol w="1299786">
                  <a:extLst>
                    <a:ext uri="{9D8B030D-6E8A-4147-A177-3AD203B41FA5}">
                      <a16:colId xmlns:a16="http://schemas.microsoft.com/office/drawing/2014/main" xmlns="" val="20000"/>
                    </a:ext>
                  </a:extLst>
                </a:gridCol>
                <a:gridCol w="1234658">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2514600">
                  <a:extLst>
                    <a:ext uri="{9D8B030D-6E8A-4147-A177-3AD203B41FA5}">
                      <a16:colId xmlns:a16="http://schemas.microsoft.com/office/drawing/2014/main" xmlns="" val="20004"/>
                    </a:ext>
                  </a:extLst>
                </a:gridCol>
              </a:tblGrid>
              <a:tr h="674425">
                <a:tc>
                  <a:txBody>
                    <a:bodyPr/>
                    <a:lstStyle/>
                    <a:p>
                      <a:r>
                        <a:rPr lang="en-US" sz="1400" b="1" dirty="0"/>
                        <a:t>Risk</a:t>
                      </a:r>
                      <a:r>
                        <a:rPr lang="en-US" sz="1400" b="1" baseline="0" dirty="0"/>
                        <a:t> Event</a:t>
                      </a:r>
                      <a:endParaRPr lang="en-US" sz="1400" b="1" dirty="0"/>
                    </a:p>
                  </a:txBody>
                  <a:tcPr>
                    <a:lnL>
                      <a:noFill/>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Rank this month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Rank last month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Number of months in top 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Risk resolution progress</a:t>
                      </a:r>
                    </a:p>
                  </a:txBody>
                  <a:tcPr>
                    <a:lnL w="12700" cap="flat" cmpd="sng" algn="ctr">
                      <a:no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68292">
                <a:tc>
                  <a:txBody>
                    <a:bodyPr/>
                    <a:lstStyle/>
                    <a:p>
                      <a:r>
                        <a:rPr lang="en-US" sz="1400" dirty="0"/>
                        <a:t>Inadequate</a:t>
                      </a:r>
                      <a:r>
                        <a:rPr lang="en-US" sz="1400" baseline="0" dirty="0"/>
                        <a:t> planning</a:t>
                      </a:r>
                      <a:endParaRPr lang="en-US" sz="1400" dirty="0"/>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2</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4</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Working on revising</a:t>
                      </a:r>
                      <a:r>
                        <a:rPr lang="en-US" sz="1400" baseline="0" dirty="0"/>
                        <a:t> the entire project management plan</a:t>
                      </a:r>
                      <a:endParaRPr lang="en-US" sz="1400" dirty="0"/>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03855">
                <a:tc>
                  <a:txBody>
                    <a:bodyPr/>
                    <a:lstStyle/>
                    <a:p>
                      <a:r>
                        <a:rPr lang="en-US" sz="1400" dirty="0"/>
                        <a:t>Poor definition</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2</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Holding</a:t>
                      </a:r>
                      <a:r>
                        <a:rPr lang="en-US" sz="1400" baseline="0" dirty="0"/>
                        <a:t> meetings with project customer and sponsor to clarify scope</a:t>
                      </a:r>
                      <a:endParaRPr lang="en-US" sz="1400" dirty="0"/>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791550">
                <a:tc>
                  <a:txBody>
                    <a:bodyPr/>
                    <a:lstStyle/>
                    <a:p>
                      <a:r>
                        <a:rPr lang="en-US" sz="1400" dirty="0"/>
                        <a:t>Absence of leadership</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2</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After previous project manager quit, assigned a new one to lead the project</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568292">
                <a:tc>
                  <a:txBody>
                    <a:bodyPr/>
                    <a:lstStyle/>
                    <a:p>
                      <a:r>
                        <a:rPr lang="en-US" sz="1400" dirty="0"/>
                        <a:t>Poor cost</a:t>
                      </a:r>
                      <a:r>
                        <a:rPr lang="en-US" sz="1400" baseline="0" dirty="0"/>
                        <a:t> estimates</a:t>
                      </a:r>
                      <a:endParaRPr lang="en-US" sz="1400" dirty="0"/>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4</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4</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a:t>Revising cost estimates</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r h="568292">
                <a:tc>
                  <a:txBody>
                    <a:bodyPr/>
                    <a:lstStyle/>
                    <a:p>
                      <a:r>
                        <a:rPr lang="en-US" sz="1400" dirty="0"/>
                        <a:t>Poor time</a:t>
                      </a:r>
                      <a:r>
                        <a:rPr lang="en-US" sz="1400" baseline="0" dirty="0"/>
                        <a:t> estimates</a:t>
                      </a:r>
                      <a:endParaRPr lang="en-US" sz="1400" dirty="0"/>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r>
                        <a:rPr lang="en-US" sz="1400" dirty="0"/>
                        <a:t>5</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r>
                        <a:rPr lang="en-US" sz="1400" dirty="0"/>
                        <a:t>5</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r>
                        <a:rPr lang="en-US" sz="1400" dirty="0"/>
                        <a:t>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r>
                        <a:rPr lang="en-US" sz="1400" dirty="0"/>
                        <a:t>Revising schedule estimates </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sp>
        <p:nvSpPr>
          <p:cNvPr id="51204"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F263C860-02BA-4501-907E-6130C518FBDC}" type="slidenum">
              <a:rPr lang="en-US" smtClean="0"/>
              <a:pPr>
                <a:buFontTx/>
                <a:buNone/>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274638"/>
            <a:ext cx="8305800" cy="868362"/>
          </a:xfrm>
        </p:spPr>
        <p:txBody>
          <a:bodyPr/>
          <a:lstStyle/>
          <a:p>
            <a:r>
              <a:rPr lang="en-US" dirty="0"/>
              <a:t>Watch List</a:t>
            </a:r>
          </a:p>
        </p:txBody>
      </p:sp>
      <p:sp>
        <p:nvSpPr>
          <p:cNvPr id="52227" name="Rectangle 3"/>
          <p:cNvSpPr>
            <a:spLocks noGrp="1" noChangeArrowheads="1"/>
          </p:cNvSpPr>
          <p:nvPr>
            <p:ph idx="1"/>
          </p:nvPr>
        </p:nvSpPr>
        <p:spPr>
          <a:xfrm>
            <a:off x="457200" y="1481138"/>
            <a:ext cx="8229600" cy="2100262"/>
          </a:xfrm>
        </p:spPr>
        <p:txBody>
          <a:bodyPr/>
          <a:lstStyle/>
          <a:p>
            <a:r>
              <a:rPr lang="en-US" dirty="0"/>
              <a:t>A </a:t>
            </a:r>
            <a:r>
              <a:rPr lang="en-US" b="1" dirty="0"/>
              <a:t>watch list </a:t>
            </a:r>
            <a:r>
              <a:rPr lang="en-US" dirty="0"/>
              <a:t>is a list of risks that are low priority, but are still identified as potential risks</a:t>
            </a:r>
          </a:p>
          <a:p>
            <a:r>
              <a:rPr lang="en-US" dirty="0"/>
              <a:t>Qualitative analysis can also identify risks that should be evaluated on a quantitative basis</a:t>
            </a:r>
          </a:p>
        </p:txBody>
      </p:sp>
      <p:sp>
        <p:nvSpPr>
          <p:cNvPr id="5222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4DE9DEB5-2B34-4F07-90E9-492F844BF3D1}"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387"/>
            <a:ext cx="8229600" cy="1143000"/>
          </a:xfrm>
        </p:spPr>
        <p:txBody>
          <a:bodyPr/>
          <a:lstStyle/>
          <a:p>
            <a:r>
              <a:rPr lang="en-US" dirty="0"/>
              <a:t>Media Snapshot</a:t>
            </a:r>
          </a:p>
        </p:txBody>
      </p:sp>
      <p:sp>
        <p:nvSpPr>
          <p:cNvPr id="2" name="Content Placeholder 1"/>
          <p:cNvSpPr>
            <a:spLocks noGrp="1"/>
          </p:cNvSpPr>
          <p:nvPr>
            <p:ph idx="1"/>
          </p:nvPr>
        </p:nvSpPr>
        <p:spPr>
          <a:xfrm>
            <a:off x="457200" y="1295400"/>
            <a:ext cx="8229600" cy="4800600"/>
          </a:xfrm>
        </p:spPr>
        <p:txBody>
          <a:bodyPr/>
          <a:lstStyle/>
          <a:p>
            <a:r>
              <a:rPr lang="en-US" dirty="0"/>
              <a:t>The story of the Titanic is known throughout the world, and on April 15, 2012, people acknowledged the 100th anniversary of the Titanic’s sinking</a:t>
            </a:r>
          </a:p>
          <a:p>
            <a:r>
              <a:rPr lang="en-US" dirty="0"/>
              <a:t>A recent article in PMI’s Virtual Library explains how to avoid “the Titanic factor” in your projects by analyzing the interdependence of risks</a:t>
            </a:r>
          </a:p>
          <a:p>
            <a:r>
              <a:rPr lang="en-US" dirty="0"/>
              <a:t>For example, the probability of one risk event occurring might change if another one materializes, and the response to one risk event might affect another</a:t>
            </a:r>
          </a:p>
        </p:txBody>
      </p:sp>
      <p:sp>
        <p:nvSpPr>
          <p:cNvPr id="4" name="Footer Placeholder 3"/>
          <p:cNvSpPr>
            <a:spLocks noGrp="1"/>
          </p:cNvSpPr>
          <p:nvPr>
            <p:ph type="ftr" sz="quarter" idx="10"/>
          </p:nvPr>
        </p:nvSpPr>
        <p:spPr/>
        <p:txBody>
          <a:bodyPr/>
          <a:lstStyle/>
          <a:p>
            <a:pPr>
              <a:defRPr/>
            </a:pPr>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43</a:t>
            </a:fld>
            <a:endParaRPr lang="en-US" dirty="0"/>
          </a:p>
        </p:txBody>
      </p:sp>
    </p:spTree>
    <p:extLst>
      <p:ext uri="{BB962C8B-B14F-4D97-AF65-F5344CB8AC3E}">
        <p14:creationId xmlns:p14="http://schemas.microsoft.com/office/powerpoint/2010/main" val="1645852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0"/>
            <a:ext cx="8305800" cy="1524000"/>
          </a:xfrm>
        </p:spPr>
        <p:txBody>
          <a:bodyPr>
            <a:noAutofit/>
          </a:bodyPr>
          <a:lstStyle/>
          <a:p>
            <a:r>
              <a:rPr lang="en-US" dirty="0"/>
              <a:t>Performing Quantitative Risk Analysis</a:t>
            </a:r>
          </a:p>
        </p:txBody>
      </p:sp>
      <p:sp>
        <p:nvSpPr>
          <p:cNvPr id="53251" name="Rectangle 3"/>
          <p:cNvSpPr>
            <a:spLocks noGrp="1" noChangeArrowheads="1"/>
          </p:cNvSpPr>
          <p:nvPr>
            <p:ph idx="1"/>
          </p:nvPr>
        </p:nvSpPr>
        <p:spPr>
          <a:xfrm>
            <a:off x="457200" y="1676400"/>
            <a:ext cx="8229600" cy="3810000"/>
          </a:xfrm>
        </p:spPr>
        <p:txBody>
          <a:bodyPr/>
          <a:lstStyle/>
          <a:p>
            <a:pPr>
              <a:lnSpc>
                <a:spcPct val="90000"/>
              </a:lnSpc>
            </a:pPr>
            <a:r>
              <a:rPr lang="en-US" dirty="0"/>
              <a:t>Often follows qualitative risk analysis, but both can be done together</a:t>
            </a:r>
          </a:p>
          <a:p>
            <a:pPr>
              <a:lnSpc>
                <a:spcPct val="90000"/>
              </a:lnSpc>
            </a:pPr>
            <a:r>
              <a:rPr lang="en-US" dirty="0"/>
              <a:t>Large, complex projects involving leading edge technologies often require extensive quantitative risk analysis</a:t>
            </a:r>
          </a:p>
          <a:p>
            <a:pPr>
              <a:lnSpc>
                <a:spcPct val="90000"/>
              </a:lnSpc>
            </a:pPr>
            <a:r>
              <a:rPr lang="en-US" dirty="0"/>
              <a:t>Main techniques include:</a:t>
            </a:r>
          </a:p>
          <a:p>
            <a:pPr lvl="1">
              <a:lnSpc>
                <a:spcPct val="90000"/>
              </a:lnSpc>
            </a:pPr>
            <a:r>
              <a:rPr lang="en-US" dirty="0"/>
              <a:t>Decision tree analysis</a:t>
            </a:r>
          </a:p>
          <a:p>
            <a:pPr lvl="1">
              <a:lnSpc>
                <a:spcPct val="90000"/>
              </a:lnSpc>
            </a:pPr>
            <a:r>
              <a:rPr lang="en-US" dirty="0"/>
              <a:t>Simulation</a:t>
            </a:r>
          </a:p>
          <a:p>
            <a:pPr lvl="1">
              <a:lnSpc>
                <a:spcPct val="90000"/>
              </a:lnSpc>
            </a:pPr>
            <a:r>
              <a:rPr lang="en-US" dirty="0"/>
              <a:t>Sensitivity analysis</a:t>
            </a:r>
          </a:p>
        </p:txBody>
      </p:sp>
      <p:sp>
        <p:nvSpPr>
          <p:cNvPr id="53253"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0A87E509-0C85-4F80-9BE3-1C764C551C93}"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19100" y="153987"/>
            <a:ext cx="8229600" cy="1417638"/>
          </a:xfrm>
        </p:spPr>
        <p:txBody>
          <a:bodyPr>
            <a:normAutofit/>
          </a:bodyPr>
          <a:lstStyle/>
          <a:p>
            <a:r>
              <a:rPr lang="en-US" dirty="0"/>
              <a:t>Decision Trees and Expected Monetary Value (EMV)</a:t>
            </a:r>
          </a:p>
        </p:txBody>
      </p:sp>
      <p:sp>
        <p:nvSpPr>
          <p:cNvPr id="54275" name="Rectangle 3"/>
          <p:cNvSpPr>
            <a:spLocks noGrp="1" noChangeArrowheads="1"/>
          </p:cNvSpPr>
          <p:nvPr>
            <p:ph idx="1"/>
          </p:nvPr>
        </p:nvSpPr>
        <p:spPr>
          <a:xfrm>
            <a:off x="304800" y="1828800"/>
            <a:ext cx="8458200" cy="3886200"/>
          </a:xfrm>
        </p:spPr>
        <p:txBody>
          <a:bodyPr/>
          <a:lstStyle/>
          <a:p>
            <a:r>
              <a:rPr lang="en-US" dirty="0"/>
              <a:t>A </a:t>
            </a:r>
            <a:r>
              <a:rPr lang="en-US" b="1" dirty="0"/>
              <a:t>decision tree</a:t>
            </a:r>
            <a:r>
              <a:rPr lang="en-US" dirty="0"/>
              <a:t> is a diagramming analysis technique used to help select the best course of action in situations in which future outcomes are uncertain</a:t>
            </a:r>
          </a:p>
          <a:p>
            <a:r>
              <a:rPr lang="en-US" b="1" dirty="0"/>
              <a:t>Estimated monetary value (EMV)</a:t>
            </a:r>
            <a:r>
              <a:rPr lang="en-US" dirty="0"/>
              <a:t> is the product of a risk event probability and the risk event’s monetary value</a:t>
            </a:r>
          </a:p>
          <a:p>
            <a:r>
              <a:rPr lang="en-US" dirty="0"/>
              <a:t>You can draw a decision tree to help find the EMV </a:t>
            </a:r>
          </a:p>
        </p:txBody>
      </p:sp>
      <p:sp>
        <p:nvSpPr>
          <p:cNvPr id="54277"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4ED559AF-2D32-4CFC-AED8-B3F6CCEF848A}"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66699" y="21896"/>
            <a:ext cx="8229600" cy="1371089"/>
          </a:xfrm>
        </p:spPr>
        <p:txBody>
          <a:bodyPr>
            <a:normAutofit/>
          </a:bodyPr>
          <a:lstStyle/>
          <a:p>
            <a:r>
              <a:rPr lang="en-US" dirty="0"/>
              <a:t>Figure 11-7. Expected Monetary Value (EMV) Example</a:t>
            </a:r>
          </a:p>
        </p:txBody>
      </p:sp>
      <p:pic>
        <p:nvPicPr>
          <p:cNvPr id="2" name="Picture 1" descr="A flowchart of projects that goes to the probability which is multiplied by outcome to get E M V. The start of the flow chart is decision and this goes to project 1 with two probabilities and project 2 with three probabilities. Project 1 has a probability of P equals .20 times the outcome of 300,000 dollars to get the E M V of positive 60,000 dollars. Project 1 also has a probability of P equals .80 times the outcome of negative 40,000 dollars to get the E M V of negative 32,000 dollars. Project 2 also has a probability of P equals .20 times the outcome of negative 50,000 dollars to get the E M V of negative 10,000 dollars. Project 2 also has a probability of p equals .10 times the outcome of negative 20,000 dollars to get the E M V of negative 2,000 dollars. Project 2 also has a probability of P equals .70 times the outcome of 60,000 dollars to get the E M V of positive 42,000 dollars. Projects 1’s E M V equals 60,000 dollars minus 32,000 dollars equals 28,000 dollars. Project 2’s E M Vs equals negative 10,000 dollars minus 2,000 dollars plus 42,000 equals 30,000 dollar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1" y="1485060"/>
            <a:ext cx="7238999" cy="4915740"/>
          </a:xfrm>
          <a:prstGeom prst="rect">
            <a:avLst/>
          </a:prstGeom>
        </p:spPr>
      </p:pic>
      <p:sp>
        <p:nvSpPr>
          <p:cNvPr id="55301" name="Footer Placeholder 6"/>
          <p:cNvSpPr>
            <a:spLocks noGrp="1"/>
          </p:cNvSpPr>
          <p:nvPr>
            <p:ph type="ftr" sz="quarter" idx="10"/>
          </p:nvPr>
        </p:nvSpPr>
        <p:spPr bwMode="auto">
          <a:xfrm>
            <a:off x="0" y="6492875"/>
            <a:ext cx="2590800" cy="365126"/>
          </a:xfrm>
          <a:noFill/>
          <a:ln>
            <a:miter lim="800000"/>
            <a:headEnd/>
            <a:tailEnd/>
          </a:ln>
        </p:spPr>
        <p:txBody>
          <a:bodyPr/>
          <a:lstStyle/>
          <a:p>
            <a:pPr>
              <a:buFontTx/>
              <a:buNone/>
            </a:pPr>
            <a:r>
              <a:rPr lang="en-US" sz="1050" dirty="0"/>
              <a:t>Information Technology Project Management, Eighth Edition</a:t>
            </a:r>
          </a:p>
        </p:txBody>
      </p:sp>
      <p:sp>
        <p:nvSpPr>
          <p:cNvPr id="6" name="Slide Number Placeholder 5"/>
          <p:cNvSpPr>
            <a:spLocks noGrp="1"/>
          </p:cNvSpPr>
          <p:nvPr>
            <p:ph type="sldNum" sz="quarter" idx="11"/>
          </p:nvPr>
        </p:nvSpPr>
        <p:spPr/>
        <p:txBody>
          <a:bodyPr/>
          <a:lstStyle/>
          <a:p>
            <a:pPr>
              <a:buFontTx/>
              <a:buNone/>
              <a:defRPr/>
            </a:pPr>
            <a:fld id="{12B04A7B-2E8C-4528-B1BA-5741556EC6CB}" type="slidenum">
              <a:rPr lang="en-US" smtClean="0"/>
              <a:pPr>
                <a:buFontTx/>
                <a:buNone/>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274638"/>
            <a:ext cx="8305800" cy="944562"/>
          </a:xfrm>
        </p:spPr>
        <p:txBody>
          <a:bodyPr/>
          <a:lstStyle/>
          <a:p>
            <a:r>
              <a:rPr lang="en-US" dirty="0"/>
              <a:t>Simulation</a:t>
            </a:r>
          </a:p>
        </p:txBody>
      </p:sp>
      <p:sp>
        <p:nvSpPr>
          <p:cNvPr id="56323" name="Rectangle 3"/>
          <p:cNvSpPr>
            <a:spLocks noGrp="1" noChangeArrowheads="1"/>
          </p:cNvSpPr>
          <p:nvPr>
            <p:ph idx="1"/>
          </p:nvPr>
        </p:nvSpPr>
        <p:spPr>
          <a:xfrm>
            <a:off x="381000" y="1371600"/>
            <a:ext cx="8458200" cy="4724400"/>
          </a:xfrm>
        </p:spPr>
        <p:txBody>
          <a:bodyPr/>
          <a:lstStyle/>
          <a:p>
            <a:r>
              <a:rPr lang="en-US" dirty="0"/>
              <a:t>Simulation uses a representation or model of a system to analyze the expected behavior or performance of the system</a:t>
            </a:r>
          </a:p>
          <a:p>
            <a:r>
              <a:rPr lang="en-US" b="1" dirty="0"/>
              <a:t>Monte Carlo analysis</a:t>
            </a:r>
            <a:r>
              <a:rPr lang="en-US" dirty="0"/>
              <a:t> simulates a model’s outcome many times to provide a statistical distribution of the calculated results</a:t>
            </a:r>
          </a:p>
          <a:p>
            <a:r>
              <a:rPr lang="en-US" dirty="0"/>
              <a:t>To use a Monte Carlo simulation, you must have three estimates (most likely, pessimistic, and optimistic) plus an estimate of the likelihood of the estimate being between the most likely and optimistic values</a:t>
            </a:r>
          </a:p>
        </p:txBody>
      </p:sp>
      <p:sp>
        <p:nvSpPr>
          <p:cNvPr id="5632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A4A2D5EF-924D-4EDB-877A-B6F5551FBF42}"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274638"/>
            <a:ext cx="8305800" cy="792162"/>
          </a:xfrm>
        </p:spPr>
        <p:txBody>
          <a:bodyPr/>
          <a:lstStyle/>
          <a:p>
            <a:r>
              <a:rPr lang="en-US" dirty="0"/>
              <a:t>Steps of a Monte Carlo Analysis</a:t>
            </a:r>
          </a:p>
        </p:txBody>
      </p:sp>
      <p:sp>
        <p:nvSpPr>
          <p:cNvPr id="57347" name="Rectangle 3"/>
          <p:cNvSpPr>
            <a:spLocks noGrp="1" noChangeArrowheads="1"/>
          </p:cNvSpPr>
          <p:nvPr>
            <p:ph idx="1"/>
          </p:nvPr>
        </p:nvSpPr>
        <p:spPr>
          <a:xfrm>
            <a:off x="381000" y="1143000"/>
            <a:ext cx="8458200" cy="4724400"/>
          </a:xfrm>
        </p:spPr>
        <p:txBody>
          <a:bodyPr/>
          <a:lstStyle/>
          <a:p>
            <a:pPr marL="533400" indent="-533400">
              <a:buFontTx/>
              <a:buAutoNum type="arabicPeriod"/>
            </a:pPr>
            <a:r>
              <a:rPr lang="en-US" dirty="0"/>
              <a:t>Assess the range for the variables being considered</a:t>
            </a:r>
          </a:p>
          <a:p>
            <a:pPr marL="533400" indent="-533400">
              <a:buFontTx/>
              <a:buAutoNum type="arabicPeriod"/>
            </a:pPr>
            <a:r>
              <a:rPr lang="en-US" dirty="0"/>
              <a:t>Determine the probability distribution of each variable</a:t>
            </a:r>
          </a:p>
          <a:p>
            <a:pPr marL="533400" indent="-533400">
              <a:buFontTx/>
              <a:buAutoNum type="arabicPeriod"/>
            </a:pPr>
            <a:r>
              <a:rPr lang="en-US" dirty="0"/>
              <a:t>For each variable, select a random value based on the probability distribution</a:t>
            </a:r>
          </a:p>
          <a:p>
            <a:pPr marL="533400" indent="-533400">
              <a:buFontTx/>
              <a:buAutoNum type="arabicPeriod"/>
            </a:pPr>
            <a:r>
              <a:rPr lang="en-US" dirty="0"/>
              <a:t>Run a deterministic analysis or one pass through the model</a:t>
            </a:r>
          </a:p>
          <a:p>
            <a:pPr marL="533400" indent="-533400">
              <a:buFontTx/>
              <a:buAutoNum type="arabicPeriod"/>
            </a:pPr>
            <a:r>
              <a:rPr lang="en-US" dirty="0"/>
              <a:t>Repeat steps 3 and 4 many times to obtain the probability distribution of the model’s results</a:t>
            </a:r>
          </a:p>
        </p:txBody>
      </p:sp>
      <p:sp>
        <p:nvSpPr>
          <p:cNvPr id="5734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51F02468-8EA1-4DAF-B837-B4E35F87F845}"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737" y="42756"/>
            <a:ext cx="7926275" cy="1328844"/>
          </a:xfrm>
        </p:spPr>
        <p:txBody>
          <a:bodyPr>
            <a:noAutofit/>
          </a:bodyPr>
          <a:lstStyle/>
          <a:p>
            <a:r>
              <a:rPr lang="en-US" sz="3200" dirty="0"/>
              <a:t>Figure 11-8. Sample Monte Carlo Simulation Results for Project Schedule</a:t>
            </a:r>
            <a:endParaRPr lang="en-US" sz="4000" dirty="0"/>
          </a:p>
        </p:txBody>
      </p:sp>
      <p:graphicFrame>
        <p:nvGraphicFramePr>
          <p:cNvPr id="3" name="Table 2" descr="A table with two columns and 21 rows. The column headers are probability and date. "/>
          <p:cNvGraphicFramePr>
            <a:graphicFrameLocks noGrp="1"/>
          </p:cNvGraphicFramePr>
          <p:nvPr>
            <p:extLst>
              <p:ext uri="{D42A27DB-BD31-4B8C-83A1-F6EECF244321}">
                <p14:modId xmlns:p14="http://schemas.microsoft.com/office/powerpoint/2010/main" val="1225838587"/>
              </p:ext>
            </p:extLst>
          </p:nvPr>
        </p:nvGraphicFramePr>
        <p:xfrm>
          <a:off x="5257800" y="1752600"/>
          <a:ext cx="2362200" cy="4160520"/>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tblGrid>
              <a:tr h="147796">
                <a:tc>
                  <a:txBody>
                    <a:bodyPr/>
                    <a:lstStyle/>
                    <a:p>
                      <a:r>
                        <a:rPr lang="en-US" sz="700" dirty="0" err="1"/>
                        <a:t>Prob</a:t>
                      </a:r>
                      <a:endParaRPr lang="en-US" sz="700" dirty="0"/>
                    </a:p>
                  </a:txBody>
                  <a:tcPr/>
                </a:tc>
                <a:tc>
                  <a:txBody>
                    <a:bodyPr/>
                    <a:lstStyle/>
                    <a:p>
                      <a:r>
                        <a:rPr lang="en-US" sz="700" dirty="0"/>
                        <a:t>Date</a:t>
                      </a:r>
                    </a:p>
                  </a:txBody>
                  <a:tcPr/>
                </a:tc>
                <a:extLst>
                  <a:ext uri="{0D108BD9-81ED-4DB2-BD59-A6C34878D82A}">
                    <a16:rowId xmlns:a16="http://schemas.microsoft.com/office/drawing/2014/main" xmlns="" val="10000"/>
                  </a:ext>
                </a:extLst>
              </a:tr>
              <a:tr h="147796">
                <a:tc>
                  <a:txBody>
                    <a:bodyPr/>
                    <a:lstStyle/>
                    <a:p>
                      <a:r>
                        <a:rPr lang="en-US" sz="700" dirty="0"/>
                        <a:t>0.05</a:t>
                      </a:r>
                    </a:p>
                  </a:txBody>
                  <a:tcPr/>
                </a:tc>
                <a:tc>
                  <a:txBody>
                    <a:bodyPr/>
                    <a:lstStyle/>
                    <a:p>
                      <a:r>
                        <a:rPr lang="en-US" sz="700" dirty="0"/>
                        <a:t>2/4</a:t>
                      </a:r>
                    </a:p>
                  </a:txBody>
                  <a:tcPr/>
                </a:tc>
                <a:extLst>
                  <a:ext uri="{0D108BD9-81ED-4DB2-BD59-A6C34878D82A}">
                    <a16:rowId xmlns:a16="http://schemas.microsoft.com/office/drawing/2014/main" xmlns="" val="10001"/>
                  </a:ext>
                </a:extLst>
              </a:tr>
              <a:tr h="147796">
                <a:tc>
                  <a:txBody>
                    <a:bodyPr/>
                    <a:lstStyle/>
                    <a:p>
                      <a:r>
                        <a:rPr lang="en-US" sz="700" dirty="0"/>
                        <a:t>0.10</a:t>
                      </a:r>
                    </a:p>
                  </a:txBody>
                  <a:tcPr/>
                </a:tc>
                <a:tc>
                  <a:txBody>
                    <a:bodyPr/>
                    <a:lstStyle/>
                    <a:p>
                      <a:r>
                        <a:rPr lang="en-US" sz="700" dirty="0"/>
                        <a:t>2/8</a:t>
                      </a:r>
                    </a:p>
                  </a:txBody>
                  <a:tcPr/>
                </a:tc>
                <a:extLst>
                  <a:ext uri="{0D108BD9-81ED-4DB2-BD59-A6C34878D82A}">
                    <a16:rowId xmlns:a16="http://schemas.microsoft.com/office/drawing/2014/main" xmlns="" val="10002"/>
                  </a:ext>
                </a:extLst>
              </a:tr>
              <a:tr h="147796">
                <a:tc>
                  <a:txBody>
                    <a:bodyPr/>
                    <a:lstStyle/>
                    <a:p>
                      <a:r>
                        <a:rPr lang="en-US" sz="700" dirty="0"/>
                        <a:t>0.15</a:t>
                      </a:r>
                    </a:p>
                  </a:txBody>
                  <a:tcPr/>
                </a:tc>
                <a:tc>
                  <a:txBody>
                    <a:bodyPr/>
                    <a:lstStyle/>
                    <a:p>
                      <a:r>
                        <a:rPr lang="en-US" sz="700" dirty="0"/>
                        <a:t>2/9</a:t>
                      </a:r>
                    </a:p>
                  </a:txBody>
                  <a:tcPr/>
                </a:tc>
                <a:extLst>
                  <a:ext uri="{0D108BD9-81ED-4DB2-BD59-A6C34878D82A}">
                    <a16:rowId xmlns:a16="http://schemas.microsoft.com/office/drawing/2014/main" xmlns="" val="10003"/>
                  </a:ext>
                </a:extLst>
              </a:tr>
              <a:tr h="147796">
                <a:tc>
                  <a:txBody>
                    <a:bodyPr/>
                    <a:lstStyle/>
                    <a:p>
                      <a:r>
                        <a:rPr lang="en-US" sz="700" dirty="0"/>
                        <a:t>0.20</a:t>
                      </a:r>
                    </a:p>
                  </a:txBody>
                  <a:tcPr/>
                </a:tc>
                <a:tc>
                  <a:txBody>
                    <a:bodyPr/>
                    <a:lstStyle/>
                    <a:p>
                      <a:r>
                        <a:rPr lang="en-US" sz="700" dirty="0"/>
                        <a:t>2/10</a:t>
                      </a:r>
                    </a:p>
                  </a:txBody>
                  <a:tcPr/>
                </a:tc>
                <a:extLst>
                  <a:ext uri="{0D108BD9-81ED-4DB2-BD59-A6C34878D82A}">
                    <a16:rowId xmlns:a16="http://schemas.microsoft.com/office/drawing/2014/main" xmlns="" val="10004"/>
                  </a:ext>
                </a:extLst>
              </a:tr>
              <a:tr h="147796">
                <a:tc>
                  <a:txBody>
                    <a:bodyPr/>
                    <a:lstStyle/>
                    <a:p>
                      <a:r>
                        <a:rPr lang="en-US" sz="700" dirty="0"/>
                        <a:t>0.25</a:t>
                      </a:r>
                    </a:p>
                  </a:txBody>
                  <a:tcPr/>
                </a:tc>
                <a:tc>
                  <a:txBody>
                    <a:bodyPr/>
                    <a:lstStyle/>
                    <a:p>
                      <a:r>
                        <a:rPr lang="en-US" sz="700" dirty="0"/>
                        <a:t>2/11</a:t>
                      </a:r>
                    </a:p>
                  </a:txBody>
                  <a:tcPr/>
                </a:tc>
                <a:extLst>
                  <a:ext uri="{0D108BD9-81ED-4DB2-BD59-A6C34878D82A}">
                    <a16:rowId xmlns:a16="http://schemas.microsoft.com/office/drawing/2014/main" xmlns="" val="10005"/>
                  </a:ext>
                </a:extLst>
              </a:tr>
              <a:tr h="147796">
                <a:tc>
                  <a:txBody>
                    <a:bodyPr/>
                    <a:lstStyle/>
                    <a:p>
                      <a:r>
                        <a:rPr lang="en-US" sz="700" dirty="0"/>
                        <a:t>0.30</a:t>
                      </a:r>
                    </a:p>
                  </a:txBody>
                  <a:tcPr/>
                </a:tc>
                <a:tc>
                  <a:txBody>
                    <a:bodyPr/>
                    <a:lstStyle/>
                    <a:p>
                      <a:r>
                        <a:rPr lang="en-US" sz="700" dirty="0"/>
                        <a:t>2/12</a:t>
                      </a:r>
                    </a:p>
                  </a:txBody>
                  <a:tcPr/>
                </a:tc>
                <a:extLst>
                  <a:ext uri="{0D108BD9-81ED-4DB2-BD59-A6C34878D82A}">
                    <a16:rowId xmlns:a16="http://schemas.microsoft.com/office/drawing/2014/main" xmlns="" val="10006"/>
                  </a:ext>
                </a:extLst>
              </a:tr>
              <a:tr h="147796">
                <a:tc>
                  <a:txBody>
                    <a:bodyPr/>
                    <a:lstStyle/>
                    <a:p>
                      <a:r>
                        <a:rPr lang="en-US" sz="700" dirty="0" smtClean="0"/>
                        <a:t>0.35</a:t>
                      </a:r>
                      <a:endParaRPr lang="en-US" sz="700" dirty="0"/>
                    </a:p>
                  </a:txBody>
                  <a:tcPr/>
                </a:tc>
                <a:tc>
                  <a:txBody>
                    <a:bodyPr/>
                    <a:lstStyle/>
                    <a:p>
                      <a:r>
                        <a:rPr lang="en-US" sz="700" dirty="0" smtClean="0"/>
                        <a:t>2/15</a:t>
                      </a:r>
                      <a:endParaRPr lang="en-US" sz="700" dirty="0"/>
                    </a:p>
                  </a:txBody>
                  <a:tcPr/>
                </a:tc>
              </a:tr>
              <a:tr h="147796">
                <a:tc>
                  <a:txBody>
                    <a:bodyPr/>
                    <a:lstStyle/>
                    <a:p>
                      <a:r>
                        <a:rPr lang="en-US" sz="700" dirty="0"/>
                        <a:t>0.40</a:t>
                      </a:r>
                    </a:p>
                  </a:txBody>
                  <a:tcPr/>
                </a:tc>
                <a:tc>
                  <a:txBody>
                    <a:bodyPr/>
                    <a:lstStyle/>
                    <a:p>
                      <a:r>
                        <a:rPr lang="en-US" sz="700" dirty="0"/>
                        <a:t>2/15</a:t>
                      </a:r>
                    </a:p>
                  </a:txBody>
                  <a:tcPr/>
                </a:tc>
                <a:extLst>
                  <a:ext uri="{0D108BD9-81ED-4DB2-BD59-A6C34878D82A}">
                    <a16:rowId xmlns:a16="http://schemas.microsoft.com/office/drawing/2014/main" xmlns="" val="10007"/>
                  </a:ext>
                </a:extLst>
              </a:tr>
              <a:tr h="147796">
                <a:tc>
                  <a:txBody>
                    <a:bodyPr/>
                    <a:lstStyle/>
                    <a:p>
                      <a:r>
                        <a:rPr lang="en-US" sz="700" dirty="0"/>
                        <a:t>0.45</a:t>
                      </a:r>
                    </a:p>
                  </a:txBody>
                  <a:tcPr/>
                </a:tc>
                <a:tc>
                  <a:txBody>
                    <a:bodyPr/>
                    <a:lstStyle/>
                    <a:p>
                      <a:r>
                        <a:rPr lang="en-US" sz="700" dirty="0"/>
                        <a:t>2/16</a:t>
                      </a:r>
                    </a:p>
                  </a:txBody>
                  <a:tcPr/>
                </a:tc>
                <a:extLst>
                  <a:ext uri="{0D108BD9-81ED-4DB2-BD59-A6C34878D82A}">
                    <a16:rowId xmlns:a16="http://schemas.microsoft.com/office/drawing/2014/main" xmlns="" val="10008"/>
                  </a:ext>
                </a:extLst>
              </a:tr>
              <a:tr h="147796">
                <a:tc>
                  <a:txBody>
                    <a:bodyPr/>
                    <a:lstStyle/>
                    <a:p>
                      <a:r>
                        <a:rPr lang="en-US" sz="700" dirty="0"/>
                        <a:t>0.50</a:t>
                      </a:r>
                    </a:p>
                  </a:txBody>
                  <a:tcPr/>
                </a:tc>
                <a:tc>
                  <a:txBody>
                    <a:bodyPr/>
                    <a:lstStyle/>
                    <a:p>
                      <a:r>
                        <a:rPr lang="en-US" sz="700" dirty="0"/>
                        <a:t>2/17</a:t>
                      </a:r>
                    </a:p>
                  </a:txBody>
                  <a:tcPr/>
                </a:tc>
                <a:extLst>
                  <a:ext uri="{0D108BD9-81ED-4DB2-BD59-A6C34878D82A}">
                    <a16:rowId xmlns:a16="http://schemas.microsoft.com/office/drawing/2014/main" xmlns="" val="10009"/>
                  </a:ext>
                </a:extLst>
              </a:tr>
              <a:tr h="147796">
                <a:tc>
                  <a:txBody>
                    <a:bodyPr/>
                    <a:lstStyle/>
                    <a:p>
                      <a:r>
                        <a:rPr lang="en-US" sz="700" dirty="0"/>
                        <a:t>0.55</a:t>
                      </a:r>
                    </a:p>
                  </a:txBody>
                  <a:tcPr/>
                </a:tc>
                <a:tc>
                  <a:txBody>
                    <a:bodyPr/>
                    <a:lstStyle/>
                    <a:p>
                      <a:r>
                        <a:rPr lang="en-US" sz="700" dirty="0"/>
                        <a:t>2/17</a:t>
                      </a:r>
                    </a:p>
                  </a:txBody>
                  <a:tcPr/>
                </a:tc>
                <a:extLst>
                  <a:ext uri="{0D108BD9-81ED-4DB2-BD59-A6C34878D82A}">
                    <a16:rowId xmlns:a16="http://schemas.microsoft.com/office/drawing/2014/main" xmlns="" val="10010"/>
                  </a:ext>
                </a:extLst>
              </a:tr>
              <a:tr h="147796">
                <a:tc>
                  <a:txBody>
                    <a:bodyPr/>
                    <a:lstStyle/>
                    <a:p>
                      <a:r>
                        <a:rPr lang="en-US" sz="700" dirty="0"/>
                        <a:t>0.60</a:t>
                      </a:r>
                    </a:p>
                  </a:txBody>
                  <a:tcPr/>
                </a:tc>
                <a:tc>
                  <a:txBody>
                    <a:bodyPr/>
                    <a:lstStyle/>
                    <a:p>
                      <a:r>
                        <a:rPr lang="en-US" sz="700" dirty="0"/>
                        <a:t>2/18</a:t>
                      </a:r>
                    </a:p>
                  </a:txBody>
                  <a:tcPr/>
                </a:tc>
                <a:extLst>
                  <a:ext uri="{0D108BD9-81ED-4DB2-BD59-A6C34878D82A}">
                    <a16:rowId xmlns:a16="http://schemas.microsoft.com/office/drawing/2014/main" xmlns="" val="10011"/>
                  </a:ext>
                </a:extLst>
              </a:tr>
              <a:tr h="147796">
                <a:tc>
                  <a:txBody>
                    <a:bodyPr/>
                    <a:lstStyle/>
                    <a:p>
                      <a:r>
                        <a:rPr lang="en-US" sz="700" dirty="0"/>
                        <a:t>0.65</a:t>
                      </a:r>
                    </a:p>
                  </a:txBody>
                  <a:tcPr/>
                </a:tc>
                <a:tc>
                  <a:txBody>
                    <a:bodyPr/>
                    <a:lstStyle/>
                    <a:p>
                      <a:r>
                        <a:rPr lang="en-US" sz="700" dirty="0"/>
                        <a:t>2/19</a:t>
                      </a:r>
                    </a:p>
                  </a:txBody>
                  <a:tcPr/>
                </a:tc>
                <a:extLst>
                  <a:ext uri="{0D108BD9-81ED-4DB2-BD59-A6C34878D82A}">
                    <a16:rowId xmlns:a16="http://schemas.microsoft.com/office/drawing/2014/main" xmlns="" val="10012"/>
                  </a:ext>
                </a:extLst>
              </a:tr>
              <a:tr h="147796">
                <a:tc>
                  <a:txBody>
                    <a:bodyPr/>
                    <a:lstStyle/>
                    <a:p>
                      <a:r>
                        <a:rPr lang="en-US" sz="700" dirty="0"/>
                        <a:t>0.70</a:t>
                      </a:r>
                    </a:p>
                  </a:txBody>
                  <a:tcPr/>
                </a:tc>
                <a:tc>
                  <a:txBody>
                    <a:bodyPr/>
                    <a:lstStyle/>
                    <a:p>
                      <a:r>
                        <a:rPr lang="en-US" sz="700" dirty="0"/>
                        <a:t>2/22</a:t>
                      </a:r>
                    </a:p>
                  </a:txBody>
                  <a:tcPr/>
                </a:tc>
                <a:extLst>
                  <a:ext uri="{0D108BD9-81ED-4DB2-BD59-A6C34878D82A}">
                    <a16:rowId xmlns:a16="http://schemas.microsoft.com/office/drawing/2014/main" xmlns="" val="10013"/>
                  </a:ext>
                </a:extLst>
              </a:tr>
              <a:tr h="147796">
                <a:tc>
                  <a:txBody>
                    <a:bodyPr/>
                    <a:lstStyle/>
                    <a:p>
                      <a:r>
                        <a:rPr lang="en-US" sz="700" dirty="0"/>
                        <a:t>0.75</a:t>
                      </a:r>
                    </a:p>
                  </a:txBody>
                  <a:tcPr/>
                </a:tc>
                <a:tc>
                  <a:txBody>
                    <a:bodyPr/>
                    <a:lstStyle/>
                    <a:p>
                      <a:r>
                        <a:rPr lang="en-US" sz="700" dirty="0"/>
                        <a:t>2/22</a:t>
                      </a:r>
                    </a:p>
                  </a:txBody>
                  <a:tcPr/>
                </a:tc>
                <a:extLst>
                  <a:ext uri="{0D108BD9-81ED-4DB2-BD59-A6C34878D82A}">
                    <a16:rowId xmlns:a16="http://schemas.microsoft.com/office/drawing/2014/main" xmlns="" val="10014"/>
                  </a:ext>
                </a:extLst>
              </a:tr>
              <a:tr h="147796">
                <a:tc>
                  <a:txBody>
                    <a:bodyPr/>
                    <a:lstStyle/>
                    <a:p>
                      <a:r>
                        <a:rPr lang="en-US" sz="700" dirty="0"/>
                        <a:t>0.80</a:t>
                      </a:r>
                    </a:p>
                  </a:txBody>
                  <a:tcPr/>
                </a:tc>
                <a:tc>
                  <a:txBody>
                    <a:bodyPr/>
                    <a:lstStyle/>
                    <a:p>
                      <a:r>
                        <a:rPr lang="en-US" sz="700" dirty="0"/>
                        <a:t>2/23</a:t>
                      </a:r>
                    </a:p>
                  </a:txBody>
                  <a:tcPr/>
                </a:tc>
                <a:extLst>
                  <a:ext uri="{0D108BD9-81ED-4DB2-BD59-A6C34878D82A}">
                    <a16:rowId xmlns:a16="http://schemas.microsoft.com/office/drawing/2014/main" xmlns="" val="10015"/>
                  </a:ext>
                </a:extLst>
              </a:tr>
              <a:tr h="147796">
                <a:tc>
                  <a:txBody>
                    <a:bodyPr/>
                    <a:lstStyle/>
                    <a:p>
                      <a:r>
                        <a:rPr lang="en-US" sz="700" dirty="0"/>
                        <a:t>0.85</a:t>
                      </a:r>
                    </a:p>
                  </a:txBody>
                  <a:tcPr/>
                </a:tc>
                <a:tc>
                  <a:txBody>
                    <a:bodyPr/>
                    <a:lstStyle/>
                    <a:p>
                      <a:r>
                        <a:rPr lang="en-US" sz="700" dirty="0"/>
                        <a:t>2/24</a:t>
                      </a:r>
                    </a:p>
                  </a:txBody>
                  <a:tcPr/>
                </a:tc>
                <a:extLst>
                  <a:ext uri="{0D108BD9-81ED-4DB2-BD59-A6C34878D82A}">
                    <a16:rowId xmlns:a16="http://schemas.microsoft.com/office/drawing/2014/main" xmlns="" val="10016"/>
                  </a:ext>
                </a:extLst>
              </a:tr>
              <a:tr h="147796">
                <a:tc>
                  <a:txBody>
                    <a:bodyPr/>
                    <a:lstStyle/>
                    <a:p>
                      <a:r>
                        <a:rPr lang="en-US" sz="700" dirty="0"/>
                        <a:t>0.90</a:t>
                      </a:r>
                    </a:p>
                  </a:txBody>
                  <a:tcPr/>
                </a:tc>
                <a:tc>
                  <a:txBody>
                    <a:bodyPr/>
                    <a:lstStyle/>
                    <a:p>
                      <a:r>
                        <a:rPr lang="en-US" sz="700" dirty="0"/>
                        <a:t>2/25</a:t>
                      </a:r>
                    </a:p>
                  </a:txBody>
                  <a:tcPr/>
                </a:tc>
                <a:extLst>
                  <a:ext uri="{0D108BD9-81ED-4DB2-BD59-A6C34878D82A}">
                    <a16:rowId xmlns:a16="http://schemas.microsoft.com/office/drawing/2014/main" xmlns="" val="10017"/>
                  </a:ext>
                </a:extLst>
              </a:tr>
              <a:tr h="147796">
                <a:tc>
                  <a:txBody>
                    <a:bodyPr/>
                    <a:lstStyle/>
                    <a:p>
                      <a:r>
                        <a:rPr lang="en-US" sz="700" dirty="0"/>
                        <a:t>0.95</a:t>
                      </a:r>
                    </a:p>
                  </a:txBody>
                  <a:tcPr/>
                </a:tc>
                <a:tc>
                  <a:txBody>
                    <a:bodyPr/>
                    <a:lstStyle/>
                    <a:p>
                      <a:r>
                        <a:rPr lang="en-US" sz="700" dirty="0"/>
                        <a:t>2/26</a:t>
                      </a:r>
                    </a:p>
                  </a:txBody>
                  <a:tcPr/>
                </a:tc>
                <a:extLst>
                  <a:ext uri="{0D108BD9-81ED-4DB2-BD59-A6C34878D82A}">
                    <a16:rowId xmlns:a16="http://schemas.microsoft.com/office/drawing/2014/main" xmlns="" val="10018"/>
                  </a:ext>
                </a:extLst>
              </a:tr>
              <a:tr h="147796">
                <a:tc>
                  <a:txBody>
                    <a:bodyPr/>
                    <a:lstStyle/>
                    <a:p>
                      <a:r>
                        <a:rPr lang="en-US" sz="700" dirty="0"/>
                        <a:t>1.00</a:t>
                      </a:r>
                    </a:p>
                  </a:txBody>
                  <a:tcPr/>
                </a:tc>
                <a:tc>
                  <a:txBody>
                    <a:bodyPr/>
                    <a:lstStyle/>
                    <a:p>
                      <a:r>
                        <a:rPr lang="en-US" sz="700" dirty="0"/>
                        <a:t>3/10</a:t>
                      </a:r>
                    </a:p>
                  </a:txBody>
                  <a:tcPr/>
                </a:tc>
                <a:extLst>
                  <a:ext uri="{0D108BD9-81ED-4DB2-BD59-A6C34878D82A}">
                    <a16:rowId xmlns:a16="http://schemas.microsoft.com/office/drawing/2014/main" xmlns="" val="10019"/>
                  </a:ext>
                </a:extLst>
              </a:tr>
            </a:tbl>
          </a:graphicData>
        </a:graphic>
      </p:graphicFrame>
      <p:pic>
        <p:nvPicPr>
          <p:cNvPr id="2" name="Picture 1" descr="A completion probability table, a graph and information about the graph. The date is 1/14, 11:13:56 A M. The number of samples is 250. The Unique I D is 1. The name is widget. The completion standard deviation is 5.2 d. The 95 percent confidence interval is 0.6 d and each bar represents 2 d. The graph has completion date on the x axis from 1/29 to 3/10. The y axis is sample count from 4.5 to 45.0 on the left side and cumulative probability from 0.1 to 1.0 on the right side. The graph has bars that show the sample count that starts at 4 on 1/29, 5, 13.5, 15, 15.5, 26, 42, 36.0 on 2/17, 29, 29, 13.5, 2, 1, 4.5 on 3/10, and 1. There is a line on the graph that shows the cumulative probability. The line increases exponentially to 0.3 on 2/17, the increases almost vertically to 0.9 by 3/1 and levels out at 1.0 by 3/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295" y="1447800"/>
            <a:ext cx="7091411" cy="4724400"/>
          </a:xfrm>
          <a:prstGeom prst="rect">
            <a:avLst/>
          </a:prstGeom>
        </p:spPr>
      </p:pic>
      <p:sp>
        <p:nvSpPr>
          <p:cNvPr id="58372"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3CE1F776-1DF8-4409-888F-80CE26E79414}" type="slidenum">
              <a:rPr lang="en-US" smtClean="0"/>
              <a:pPr>
                <a:buFontTx/>
                <a:buNone/>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81429" y="152400"/>
            <a:ext cx="8755743" cy="1584325"/>
          </a:xfrm>
        </p:spPr>
        <p:txBody>
          <a:bodyPr>
            <a:normAutofit/>
          </a:bodyPr>
          <a:lstStyle/>
          <a:p>
            <a:r>
              <a:rPr lang="en-US" dirty="0"/>
              <a:t>Research Shows Need to Improve Project Risk Management</a:t>
            </a:r>
          </a:p>
        </p:txBody>
      </p:sp>
      <p:sp>
        <p:nvSpPr>
          <p:cNvPr id="16387" name="Rectangle 3"/>
          <p:cNvSpPr>
            <a:spLocks noGrp="1" noChangeArrowheads="1"/>
          </p:cNvSpPr>
          <p:nvPr>
            <p:ph idx="1"/>
          </p:nvPr>
        </p:nvSpPr>
        <p:spPr>
          <a:xfrm>
            <a:off x="330200" y="1905000"/>
            <a:ext cx="8458200" cy="3657600"/>
          </a:xfrm>
        </p:spPr>
        <p:txBody>
          <a:bodyPr/>
          <a:lstStyle/>
          <a:p>
            <a:r>
              <a:rPr lang="en-US" dirty="0"/>
              <a:t>Study by Ibbs and Kwak shows risk has the lowest maturity rating of all knowledge areas</a:t>
            </a:r>
          </a:p>
          <a:p>
            <a:r>
              <a:rPr lang="en-US" dirty="0"/>
              <a:t>A similar survey was completed with software development companies in Mauritius, South Africa in 2003, and risk management also had the lowest maturity</a:t>
            </a:r>
          </a:p>
          <a:p>
            <a:r>
              <a:rPr lang="en-US" dirty="0"/>
              <a:t>KLCI study shows the benefits of following good software risk management practices</a:t>
            </a:r>
          </a:p>
        </p:txBody>
      </p:sp>
      <p:sp>
        <p:nvSpPr>
          <p:cNvPr id="16389" name="Footer Placeholder 7"/>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defRPr/>
            </a:pPr>
            <a:fld id="{F549B147-A696-4691-B52A-47CC6EBA67DC}"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182563"/>
            <a:ext cx="8305800" cy="868362"/>
          </a:xfrm>
        </p:spPr>
        <p:txBody>
          <a:bodyPr/>
          <a:lstStyle/>
          <a:p>
            <a:r>
              <a:rPr lang="en-US" dirty="0"/>
              <a:t>What Went Right?</a:t>
            </a:r>
          </a:p>
        </p:txBody>
      </p:sp>
      <p:sp>
        <p:nvSpPr>
          <p:cNvPr id="59395" name="Rectangle 4"/>
          <p:cNvSpPr>
            <a:spLocks noGrp="1" noChangeArrowheads="1"/>
          </p:cNvSpPr>
          <p:nvPr>
            <p:ph idx="1"/>
          </p:nvPr>
        </p:nvSpPr>
        <p:spPr>
          <a:xfrm>
            <a:off x="381000" y="1143000"/>
            <a:ext cx="8458200" cy="4114800"/>
          </a:xfrm>
        </p:spPr>
        <p:txBody>
          <a:bodyPr/>
          <a:lstStyle/>
          <a:p>
            <a:r>
              <a:rPr lang="en-US" dirty="0"/>
              <a:t>Excel is a common tool for performing quantitative risk analysis</a:t>
            </a:r>
          </a:p>
          <a:p>
            <a:r>
              <a:rPr lang="en-US" dirty="0"/>
              <a:t>General Motors using simulation for forecasting its net income, predicting structural costs and purchasing costs of vehicles, and determining the company’s susceptibility to different kinds of risk</a:t>
            </a:r>
          </a:p>
          <a:p>
            <a:r>
              <a:rPr lang="en-US" dirty="0"/>
              <a:t>Procter &amp; Gamble uses it to model foreign exchange risk</a:t>
            </a:r>
          </a:p>
          <a:p>
            <a:r>
              <a:rPr lang="en-US" dirty="0"/>
              <a:t>Simulation can also be used on agile projects</a:t>
            </a:r>
          </a:p>
        </p:txBody>
      </p:sp>
      <p:sp>
        <p:nvSpPr>
          <p:cNvPr id="59397"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43BB9E5A-41F7-42B9-8069-85FCBB6EB649}"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304800"/>
            <a:ext cx="8305800" cy="850900"/>
          </a:xfrm>
        </p:spPr>
        <p:txBody>
          <a:bodyPr/>
          <a:lstStyle/>
          <a:p>
            <a:r>
              <a:rPr lang="en-US" dirty="0"/>
              <a:t>Sensitivity Analysis</a:t>
            </a:r>
          </a:p>
        </p:txBody>
      </p:sp>
      <p:sp>
        <p:nvSpPr>
          <p:cNvPr id="60419" name="Rectangle 3"/>
          <p:cNvSpPr>
            <a:spLocks noGrp="1" noChangeArrowheads="1"/>
          </p:cNvSpPr>
          <p:nvPr>
            <p:ph idx="1"/>
          </p:nvPr>
        </p:nvSpPr>
        <p:spPr>
          <a:xfrm>
            <a:off x="381000" y="1371600"/>
            <a:ext cx="8610600" cy="4724400"/>
          </a:xfrm>
        </p:spPr>
        <p:txBody>
          <a:bodyPr/>
          <a:lstStyle/>
          <a:p>
            <a:r>
              <a:rPr lang="en-US" b="1" dirty="0"/>
              <a:t>Sensitivity analysis</a:t>
            </a:r>
            <a:r>
              <a:rPr lang="en-US" dirty="0"/>
              <a:t> is a technique used to show the effects of changing one or more variables on an outcome</a:t>
            </a:r>
          </a:p>
          <a:p>
            <a:r>
              <a:rPr lang="en-US" dirty="0"/>
              <a:t>For example, many people use it to determine what the monthly payments for a loan will be given different interest rates or periods of the loan, or for determining break-even points based on different assumptions</a:t>
            </a:r>
          </a:p>
          <a:p>
            <a:r>
              <a:rPr lang="en-US" dirty="0"/>
              <a:t>Spreadsheet software, such as Excel, is a common tool for performing sensitivity analysis</a:t>
            </a:r>
          </a:p>
        </p:txBody>
      </p:sp>
      <p:sp>
        <p:nvSpPr>
          <p:cNvPr id="6042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A72562D3-DFD7-41DF-940D-CEDDD088B099}"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63500" y="-79375"/>
            <a:ext cx="9067800" cy="1295400"/>
          </a:xfrm>
        </p:spPr>
        <p:txBody>
          <a:bodyPr>
            <a:noAutofit/>
          </a:bodyPr>
          <a:lstStyle/>
          <a:p>
            <a:r>
              <a:rPr lang="en-US" sz="3600" dirty="0"/>
              <a:t>Figure 11-9. Sample Sensitivity Analysis for Determining Break-Even Point</a:t>
            </a:r>
          </a:p>
        </p:txBody>
      </p:sp>
      <p:graphicFrame>
        <p:nvGraphicFramePr>
          <p:cNvPr id="2" name="Table 1" descr="Table with three columns and 31 rows. The column headers are units sold, revenue, and expense. "/>
          <p:cNvGraphicFramePr>
            <a:graphicFrameLocks noGrp="1"/>
          </p:cNvGraphicFramePr>
          <p:nvPr>
            <p:extLst>
              <p:ext uri="{D42A27DB-BD31-4B8C-83A1-F6EECF244321}">
                <p14:modId xmlns:p14="http://schemas.microsoft.com/office/powerpoint/2010/main" val="4044020985"/>
              </p:ext>
            </p:extLst>
          </p:nvPr>
        </p:nvGraphicFramePr>
        <p:xfrm>
          <a:off x="5551266" y="1223838"/>
          <a:ext cx="2438400" cy="5196840"/>
        </p:xfrm>
        <a:graphic>
          <a:graphicData uri="http://schemas.openxmlformats.org/drawingml/2006/table">
            <a:tbl>
              <a:tblPr firstRow="1" bandRow="1">
                <a:tableStyleId>{5C22544A-7EE6-4342-B048-85BDC9FD1C3A}</a:tableStyleId>
              </a:tblPr>
              <a:tblGrid>
                <a:gridCol w="696686">
                  <a:extLst>
                    <a:ext uri="{9D8B030D-6E8A-4147-A177-3AD203B41FA5}">
                      <a16:colId xmlns:a16="http://schemas.microsoft.com/office/drawing/2014/main" xmlns="" val="20000"/>
                    </a:ext>
                  </a:extLst>
                </a:gridCol>
                <a:gridCol w="870857">
                  <a:extLst>
                    <a:ext uri="{9D8B030D-6E8A-4147-A177-3AD203B41FA5}">
                      <a16:colId xmlns:a16="http://schemas.microsoft.com/office/drawing/2014/main" xmlns="" val="20001"/>
                    </a:ext>
                  </a:extLst>
                </a:gridCol>
                <a:gridCol w="870857">
                  <a:extLst>
                    <a:ext uri="{9D8B030D-6E8A-4147-A177-3AD203B41FA5}">
                      <a16:colId xmlns:a16="http://schemas.microsoft.com/office/drawing/2014/main" xmlns="" val="20002"/>
                    </a:ext>
                  </a:extLst>
                </a:gridCol>
              </a:tblGrid>
              <a:tr h="149860">
                <a:tc>
                  <a:txBody>
                    <a:bodyPr/>
                    <a:lstStyle/>
                    <a:p>
                      <a:r>
                        <a:rPr lang="en-US" sz="500" b="0" dirty="0"/>
                        <a:t>Units sold</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tx1"/>
                    </a:solidFill>
                  </a:tcPr>
                </a:tc>
                <a:tc>
                  <a:txBody>
                    <a:bodyPr/>
                    <a:lstStyle/>
                    <a:p>
                      <a:r>
                        <a:rPr lang="en-US" sz="500" b="0" dirty="0"/>
                        <a:t>Revenue</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rgbClr val="008000"/>
                    </a:solidFill>
                  </a:tcPr>
                </a:tc>
                <a:tc>
                  <a:txBody>
                    <a:bodyPr/>
                    <a:lstStyle/>
                    <a:p>
                      <a:r>
                        <a:rPr lang="en-US" sz="500" b="0" dirty="0"/>
                        <a:t>Expense</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rgbClr val="FF0000"/>
                    </a:solidFill>
                  </a:tcPr>
                </a:tc>
                <a:extLst>
                  <a:ext uri="{0D108BD9-81ED-4DB2-BD59-A6C34878D82A}">
                    <a16:rowId xmlns:a16="http://schemas.microsoft.com/office/drawing/2014/main" xmlns="" val="10000"/>
                  </a:ext>
                </a:extLst>
              </a:tr>
              <a:tr h="149860">
                <a:tc>
                  <a:txBody>
                    <a:bodyPr/>
                    <a:lstStyle/>
                    <a:p>
                      <a:r>
                        <a:rPr lang="en-US" sz="500" dirty="0"/>
                        <a:t>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$25,000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9860">
                <a:tc>
                  <a:txBody>
                    <a:bodyPr/>
                    <a:lstStyle/>
                    <a:p>
                      <a:r>
                        <a:rPr lang="en-US" sz="500" dirty="0"/>
                        <a:t>500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6,000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29,000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9860">
                <a:tc>
                  <a:txBody>
                    <a:bodyPr/>
                    <a:lstStyle/>
                    <a:p>
                      <a:r>
                        <a:rPr lang="en-US" sz="500" dirty="0"/>
                        <a:t>1,000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12,000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33,000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9860">
                <a:tc>
                  <a:txBody>
                    <a:bodyPr/>
                    <a:lstStyle/>
                    <a:p>
                      <a:r>
                        <a:rPr lang="en-US" sz="500" dirty="0"/>
                        <a:t>1,500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18,000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37,000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9860">
                <a:tc>
                  <a:txBody>
                    <a:bodyPr/>
                    <a:lstStyle/>
                    <a:p>
                      <a:r>
                        <a:rPr lang="en-US" sz="500" dirty="0"/>
                        <a:t>2,000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24,000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41,000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9860">
                <a:tc>
                  <a:txBody>
                    <a:bodyPr/>
                    <a:lstStyle/>
                    <a:p>
                      <a:r>
                        <a:rPr lang="en-US" sz="500" dirty="0"/>
                        <a:t>2,500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30,000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45,000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49860">
                <a:tc>
                  <a:txBody>
                    <a:bodyPr/>
                    <a:lstStyle/>
                    <a:p>
                      <a:r>
                        <a:rPr lang="en-US" sz="500" dirty="0"/>
                        <a:t>3,000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36,000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49,000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49860">
                <a:tc>
                  <a:txBody>
                    <a:bodyPr/>
                    <a:lstStyle/>
                    <a:p>
                      <a:r>
                        <a:rPr lang="en-US" sz="500" dirty="0"/>
                        <a:t>3,500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42,000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53,000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49860">
                <a:tc>
                  <a:txBody>
                    <a:bodyPr/>
                    <a:lstStyle/>
                    <a:p>
                      <a:r>
                        <a:rPr lang="en-US" sz="500" dirty="0"/>
                        <a:t>4,000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48,000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57,000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49860">
                <a:tc>
                  <a:txBody>
                    <a:bodyPr/>
                    <a:lstStyle/>
                    <a:p>
                      <a:r>
                        <a:rPr lang="en-US" sz="500" dirty="0"/>
                        <a:t>4,500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54,000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61,000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49860">
                <a:tc>
                  <a:txBody>
                    <a:bodyPr/>
                    <a:lstStyle/>
                    <a:p>
                      <a:r>
                        <a:rPr lang="en-US" sz="500" dirty="0"/>
                        <a:t>5,000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60,000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65,000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49860">
                <a:tc>
                  <a:txBody>
                    <a:bodyPr/>
                    <a:lstStyle/>
                    <a:p>
                      <a:r>
                        <a:rPr lang="en-US" sz="500" dirty="0"/>
                        <a:t>5,500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66,000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69,000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49860">
                <a:tc>
                  <a:txBody>
                    <a:bodyPr/>
                    <a:lstStyle/>
                    <a:p>
                      <a:r>
                        <a:rPr lang="en-US" sz="500" dirty="0"/>
                        <a:t>6,000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72,000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smtClean="0"/>
                        <a:t>73,000</a:t>
                      </a:r>
                      <a:endParaRPr lang="en-US" sz="500" dirty="0"/>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49860">
                <a:tc>
                  <a:txBody>
                    <a:bodyPr/>
                    <a:lstStyle/>
                    <a:p>
                      <a:r>
                        <a:rPr lang="en-US" sz="500" dirty="0"/>
                        <a:t>6,500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78,000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77,000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49860">
                <a:tc>
                  <a:txBody>
                    <a:bodyPr/>
                    <a:lstStyle/>
                    <a:p>
                      <a:r>
                        <a:rPr lang="en-US" sz="500" dirty="0"/>
                        <a:t>7,000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84,000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81,000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49860">
                <a:tc>
                  <a:txBody>
                    <a:bodyPr/>
                    <a:lstStyle/>
                    <a:p>
                      <a:r>
                        <a:rPr lang="en-US" sz="500" dirty="0"/>
                        <a:t>7,500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90,000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85,000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49860">
                <a:tc>
                  <a:txBody>
                    <a:bodyPr/>
                    <a:lstStyle/>
                    <a:p>
                      <a:r>
                        <a:rPr lang="en-US" sz="500" dirty="0"/>
                        <a:t>8,000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96,000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89,000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49860">
                <a:tc>
                  <a:txBody>
                    <a:bodyPr/>
                    <a:lstStyle/>
                    <a:p>
                      <a:r>
                        <a:rPr lang="en-US" sz="500" dirty="0" smtClean="0"/>
                        <a:t>8,500</a:t>
                      </a:r>
                      <a:endParaRPr lang="en-US" sz="500" dirty="0"/>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smtClean="0"/>
                        <a:t>102,000</a:t>
                      </a:r>
                      <a:endParaRPr lang="en-US" sz="500" dirty="0"/>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smtClean="0"/>
                        <a:t>93,000</a:t>
                      </a:r>
                      <a:endParaRPr lang="en-US" sz="500" dirty="0"/>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r>
              <a:tr h="149860">
                <a:tc>
                  <a:txBody>
                    <a:bodyPr/>
                    <a:lstStyle/>
                    <a:p>
                      <a:r>
                        <a:rPr lang="en-US" sz="500" dirty="0"/>
                        <a:t>9,000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108,000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97,000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149860">
                <a:tc>
                  <a:txBody>
                    <a:bodyPr/>
                    <a:lstStyle/>
                    <a:p>
                      <a:r>
                        <a:rPr lang="en-US" sz="500" dirty="0"/>
                        <a:t>9,500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114,000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101,000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149860">
                <a:tc>
                  <a:txBody>
                    <a:bodyPr/>
                    <a:lstStyle/>
                    <a:p>
                      <a:r>
                        <a:rPr lang="en-US" sz="500" dirty="0"/>
                        <a:t>10,000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120,000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105,000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49860">
                <a:tc>
                  <a:txBody>
                    <a:bodyPr/>
                    <a:lstStyle/>
                    <a:p>
                      <a:r>
                        <a:rPr lang="en-US" sz="500" dirty="0"/>
                        <a:t>10,500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126,000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109,000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49860">
                <a:tc>
                  <a:txBody>
                    <a:bodyPr/>
                    <a:lstStyle/>
                    <a:p>
                      <a:r>
                        <a:rPr lang="en-US" sz="500" dirty="0"/>
                        <a:t>11,000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132,000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113,000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149860">
                <a:tc>
                  <a:txBody>
                    <a:bodyPr/>
                    <a:lstStyle/>
                    <a:p>
                      <a:r>
                        <a:rPr lang="en-US" sz="500" dirty="0"/>
                        <a:t>11,500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138,000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117,000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r h="149860">
                <a:tc>
                  <a:txBody>
                    <a:bodyPr/>
                    <a:lstStyle/>
                    <a:p>
                      <a:r>
                        <a:rPr lang="en-US" sz="500" dirty="0"/>
                        <a:t>12,000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144,000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121,000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24"/>
                  </a:ext>
                </a:extLst>
              </a:tr>
              <a:tr h="149860">
                <a:tc>
                  <a:txBody>
                    <a:bodyPr/>
                    <a:lstStyle/>
                    <a:p>
                      <a:r>
                        <a:rPr lang="en-US" sz="500" dirty="0"/>
                        <a:t>12,500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150,000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125,000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25"/>
                  </a:ext>
                </a:extLst>
              </a:tr>
              <a:tr h="149860">
                <a:tc>
                  <a:txBody>
                    <a:bodyPr/>
                    <a:lstStyle/>
                    <a:p>
                      <a:r>
                        <a:rPr lang="en-US" sz="500" dirty="0"/>
                        <a:t>13,000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156,00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129,000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26"/>
                  </a:ext>
                </a:extLst>
              </a:tr>
              <a:tr h="149860">
                <a:tc>
                  <a:txBody>
                    <a:bodyPr/>
                    <a:lstStyle/>
                    <a:p>
                      <a:r>
                        <a:rPr lang="en-US" sz="500" dirty="0"/>
                        <a:t>13,500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162,000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133,000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27"/>
                  </a:ext>
                </a:extLst>
              </a:tr>
              <a:tr h="149860">
                <a:tc>
                  <a:txBody>
                    <a:bodyPr/>
                    <a:lstStyle/>
                    <a:p>
                      <a:r>
                        <a:rPr lang="en-US" sz="500" dirty="0"/>
                        <a:t>14,000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168,000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137,000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28"/>
                  </a:ext>
                </a:extLst>
              </a:tr>
              <a:tr h="149860">
                <a:tc>
                  <a:txBody>
                    <a:bodyPr/>
                    <a:lstStyle/>
                    <a:p>
                      <a:r>
                        <a:rPr lang="en-US" sz="500" dirty="0"/>
                        <a:t>14,500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174,000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tc>
                  <a:txBody>
                    <a:bodyPr/>
                    <a:lstStyle/>
                    <a:p>
                      <a:r>
                        <a:rPr lang="en-US" sz="500" dirty="0"/>
                        <a:t>141,000</a:t>
                      </a:r>
                    </a:p>
                  </a:txBody>
                  <a:tcPr>
                    <a:lnL w="12700" cap="flat" cmpd="sng" algn="ctr">
                      <a:solidFill>
                        <a:srgbClr val="5B53FF"/>
                      </a:solidFill>
                      <a:prstDash val="solid"/>
                      <a:round/>
                      <a:headEnd type="none" w="med" len="med"/>
                      <a:tailEnd type="none" w="med" len="med"/>
                    </a:lnL>
                    <a:lnR w="12700" cap="flat" cmpd="sng" algn="ctr">
                      <a:solidFill>
                        <a:srgbClr val="5B53FF"/>
                      </a:solidFill>
                      <a:prstDash val="solid"/>
                      <a:round/>
                      <a:headEnd type="none" w="med" len="med"/>
                      <a:tailEnd type="none" w="med" len="med"/>
                    </a:lnR>
                    <a:lnT w="12700" cap="flat" cmpd="sng" algn="ctr">
                      <a:solidFill>
                        <a:srgbClr val="5B53FF"/>
                      </a:solidFill>
                      <a:prstDash val="solid"/>
                      <a:round/>
                      <a:headEnd type="none" w="med" len="med"/>
                      <a:tailEnd type="none" w="med" len="med"/>
                    </a:lnT>
                    <a:lnB w="12700" cap="flat" cmpd="sng" algn="ctr">
                      <a:solidFill>
                        <a:srgbClr val="5B53FF"/>
                      </a:solidFill>
                      <a:prstDash val="solid"/>
                      <a:round/>
                      <a:headEnd type="none" w="med" len="med"/>
                      <a:tailEnd type="none" w="med" len="med"/>
                    </a:lnB>
                    <a:solidFill>
                      <a:schemeClr val="bg1"/>
                    </a:solidFill>
                  </a:tcPr>
                </a:tc>
                <a:extLst>
                  <a:ext uri="{0D108BD9-81ED-4DB2-BD59-A6C34878D82A}">
                    <a16:rowId xmlns:a16="http://schemas.microsoft.com/office/drawing/2014/main" xmlns="" val="10029"/>
                  </a:ext>
                </a:extLst>
              </a:tr>
            </a:tbl>
          </a:graphicData>
        </a:graphic>
      </p:graphicFrame>
      <p:pic>
        <p:nvPicPr>
          <p:cNvPr id="61443" name="Picture 5" descr="A graph and table on a spreadsheet. There is a graph with units sold on the x axis from 0 to 20,000. The y axis is from 0 to 300,000 dollars. There is a line for expense on the graph and a line for revenue on the graph. Expense is above revenue until a point where the lines cross and then expense is below revenue. Sales per unit is 12 dollars. Manufacturing cost per unit is 8 dollars. Fixed monthly expense is 25,000. The break-even point in units sold is 6,250. And the revenue at break-even point is 75,000 dollars.  "/>
          <p:cNvPicPr>
            <a:picLocks noChangeAspect="1" noChangeArrowheads="1"/>
          </p:cNvPicPr>
          <p:nvPr/>
        </p:nvPicPr>
        <p:blipFill>
          <a:blip r:embed="rId2"/>
          <a:srcRect/>
          <a:stretch>
            <a:fillRect/>
          </a:stretch>
        </p:blipFill>
        <p:spPr bwMode="auto">
          <a:xfrm>
            <a:off x="1131144" y="1219200"/>
            <a:ext cx="6881713" cy="5181600"/>
          </a:xfrm>
          <a:prstGeom prst="rect">
            <a:avLst/>
          </a:prstGeom>
          <a:noFill/>
          <a:ln w="9525">
            <a:noFill/>
            <a:miter lim="800000"/>
            <a:headEnd/>
            <a:tailEnd/>
          </a:ln>
        </p:spPr>
      </p:pic>
      <p:sp>
        <p:nvSpPr>
          <p:cNvPr id="61445" name="Footer Placeholder 6"/>
          <p:cNvSpPr>
            <a:spLocks noGrp="1"/>
          </p:cNvSpPr>
          <p:nvPr>
            <p:ph type="ftr" sz="quarter" idx="10"/>
          </p:nvPr>
        </p:nvSpPr>
        <p:spPr bwMode="auto">
          <a:xfrm>
            <a:off x="0" y="6492875"/>
            <a:ext cx="2590800" cy="441325"/>
          </a:xfrm>
          <a:noFill/>
          <a:ln>
            <a:miter lim="800000"/>
            <a:headEnd/>
            <a:tailEnd/>
          </a:ln>
        </p:spPr>
        <p:txBody>
          <a:bodyPr/>
          <a:lstStyle/>
          <a:p>
            <a:pPr>
              <a:buFontTx/>
              <a:buNone/>
            </a:pPr>
            <a:r>
              <a:rPr lang="en-US" dirty="0"/>
              <a:t>Information Technology Project Management, Eighth Edition</a:t>
            </a:r>
          </a:p>
        </p:txBody>
      </p:sp>
      <p:sp>
        <p:nvSpPr>
          <p:cNvPr id="6" name="Slide Number Placeholder 5"/>
          <p:cNvSpPr>
            <a:spLocks noGrp="1"/>
          </p:cNvSpPr>
          <p:nvPr>
            <p:ph type="sldNum" sz="quarter" idx="11"/>
          </p:nvPr>
        </p:nvSpPr>
        <p:spPr/>
        <p:txBody>
          <a:bodyPr/>
          <a:lstStyle/>
          <a:p>
            <a:pPr>
              <a:buFontTx/>
              <a:buNone/>
              <a:defRPr/>
            </a:pPr>
            <a:fld id="{CA76FFD2-C467-4A89-9811-E04C892563FA}" type="slidenum">
              <a:rPr lang="en-US" smtClean="0"/>
              <a:pPr>
                <a:buFontTx/>
                <a:buNone/>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274638"/>
            <a:ext cx="8305800" cy="792162"/>
          </a:xfrm>
        </p:spPr>
        <p:txBody>
          <a:bodyPr>
            <a:normAutofit/>
          </a:bodyPr>
          <a:lstStyle/>
          <a:p>
            <a:r>
              <a:rPr lang="en-US" dirty="0"/>
              <a:t>Planning Risk Responses</a:t>
            </a:r>
          </a:p>
        </p:txBody>
      </p:sp>
      <p:sp>
        <p:nvSpPr>
          <p:cNvPr id="62467" name="Rectangle 3"/>
          <p:cNvSpPr>
            <a:spLocks noGrp="1" noChangeArrowheads="1"/>
          </p:cNvSpPr>
          <p:nvPr>
            <p:ph idx="1"/>
          </p:nvPr>
        </p:nvSpPr>
        <p:spPr>
          <a:xfrm>
            <a:off x="304800" y="1143000"/>
            <a:ext cx="8458200" cy="3048000"/>
          </a:xfrm>
        </p:spPr>
        <p:txBody>
          <a:bodyPr/>
          <a:lstStyle/>
          <a:p>
            <a:r>
              <a:rPr lang="en-US" dirty="0"/>
              <a:t>After identifying and quantifying risks, you must decide how to respond to them</a:t>
            </a:r>
          </a:p>
          <a:p>
            <a:r>
              <a:rPr lang="en-US" dirty="0"/>
              <a:t>Four main response strategies for negative risks:</a:t>
            </a:r>
          </a:p>
          <a:p>
            <a:pPr lvl="1"/>
            <a:r>
              <a:rPr lang="en-US" dirty="0"/>
              <a:t>Risk avoidance</a:t>
            </a:r>
          </a:p>
          <a:p>
            <a:pPr lvl="1"/>
            <a:r>
              <a:rPr lang="en-US" dirty="0"/>
              <a:t>Risk acceptance</a:t>
            </a:r>
          </a:p>
          <a:p>
            <a:pPr lvl="1"/>
            <a:r>
              <a:rPr lang="en-US" dirty="0"/>
              <a:t>Risk transference</a:t>
            </a:r>
          </a:p>
          <a:p>
            <a:pPr lvl="1"/>
            <a:r>
              <a:rPr lang="en-US" dirty="0"/>
              <a:t>Risk mitigation</a:t>
            </a:r>
          </a:p>
        </p:txBody>
      </p:sp>
      <p:sp>
        <p:nvSpPr>
          <p:cNvPr id="6246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AF9B80BF-4B15-47CC-B710-DAF212700692}"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50800"/>
            <a:ext cx="8229600" cy="1600200"/>
          </a:xfrm>
        </p:spPr>
        <p:txBody>
          <a:bodyPr>
            <a:normAutofit/>
          </a:bodyPr>
          <a:lstStyle/>
          <a:p>
            <a:r>
              <a:rPr lang="en-US" sz="3200" dirty="0"/>
              <a:t>Table 11-7. General Risk Mitigation Strategies for Technical, Cost, and Schedule Risks</a:t>
            </a:r>
            <a:endParaRPr lang="en-US" sz="4800" dirty="0"/>
          </a:p>
        </p:txBody>
      </p:sp>
      <p:graphicFrame>
        <p:nvGraphicFramePr>
          <p:cNvPr id="2" name="Table 1" descr="Table with three columns and six rows. The column headers are technical risks, cost risks, and schedule risks. "/>
          <p:cNvGraphicFramePr>
            <a:graphicFrameLocks noGrp="1"/>
          </p:cNvGraphicFramePr>
          <p:nvPr>
            <p:extLst>
              <p:ext uri="{D42A27DB-BD31-4B8C-83A1-F6EECF244321}">
                <p14:modId xmlns:p14="http://schemas.microsoft.com/office/powerpoint/2010/main" val="1558403282"/>
              </p:ext>
            </p:extLst>
          </p:nvPr>
        </p:nvGraphicFramePr>
        <p:xfrm>
          <a:off x="190499" y="1927384"/>
          <a:ext cx="8763001" cy="4136707"/>
        </p:xfrm>
        <a:graphic>
          <a:graphicData uri="http://schemas.openxmlformats.org/drawingml/2006/table">
            <a:tbl>
              <a:tblPr firstRow="1" bandRow="1">
                <a:tableStyleId>{5940675A-B579-460E-94D1-54222C63F5DA}</a:tableStyleId>
              </a:tblPr>
              <a:tblGrid>
                <a:gridCol w="2957513">
                  <a:extLst>
                    <a:ext uri="{9D8B030D-6E8A-4147-A177-3AD203B41FA5}">
                      <a16:colId xmlns:a16="http://schemas.microsoft.com/office/drawing/2014/main" xmlns="" val="20000"/>
                    </a:ext>
                  </a:extLst>
                </a:gridCol>
                <a:gridCol w="2884488">
                  <a:extLst>
                    <a:ext uri="{9D8B030D-6E8A-4147-A177-3AD203B41FA5}">
                      <a16:colId xmlns:a16="http://schemas.microsoft.com/office/drawing/2014/main" xmlns="" val="20001"/>
                    </a:ext>
                  </a:extLst>
                </a:gridCol>
                <a:gridCol w="2921000">
                  <a:extLst>
                    <a:ext uri="{9D8B030D-6E8A-4147-A177-3AD203B41FA5}">
                      <a16:colId xmlns:a16="http://schemas.microsoft.com/office/drawing/2014/main" xmlns="" val="20002"/>
                    </a:ext>
                  </a:extLst>
                </a:gridCol>
              </a:tblGrid>
              <a:tr h="370840">
                <a:tc>
                  <a:txBody>
                    <a:bodyPr/>
                    <a:lstStyle/>
                    <a:p>
                      <a:r>
                        <a:rPr lang="en-US" b="1" dirty="0"/>
                        <a:t>Technical Risks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t>Cost Risks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t>Schedule Risks</a:t>
                      </a:r>
                    </a:p>
                  </a:txBody>
                  <a:tcPr>
                    <a:lnL w="12700" cap="flat" cmpd="sng" algn="ctr">
                      <a:solidFill>
                        <a:schemeClr val="bg1">
                          <a:lumMod val="85000"/>
                        </a:schemeClr>
                      </a:solid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926147">
                <a:tc>
                  <a:txBody>
                    <a:bodyPr/>
                    <a:lstStyle/>
                    <a:p>
                      <a:r>
                        <a:rPr lang="en-US" dirty="0"/>
                        <a:t>Emphasize team support and</a:t>
                      </a:r>
                      <a:r>
                        <a:rPr lang="en-US" baseline="0" dirty="0"/>
                        <a:t> avoid stand-alone project structure</a:t>
                      </a:r>
                      <a:endParaRPr lang="en-US" dirty="0"/>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Increase the</a:t>
                      </a:r>
                      <a:r>
                        <a:rPr lang="en-US" baseline="0" dirty="0"/>
                        <a:t> frequency of project monitoring</a:t>
                      </a:r>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Increase the frequency of project monitoring</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70840">
                <a:tc>
                  <a:txBody>
                    <a:bodyPr/>
                    <a:lstStyle/>
                    <a:p>
                      <a:r>
                        <a:rPr lang="en-US" dirty="0"/>
                        <a:t>Increase</a:t>
                      </a:r>
                      <a:r>
                        <a:rPr lang="en-US" baseline="0" dirty="0"/>
                        <a:t> project manager authority</a:t>
                      </a:r>
                      <a:endParaRPr lang="en-US" dirty="0"/>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Use WBS and</a:t>
                      </a:r>
                      <a:r>
                        <a:rPr lang="en-US" baseline="0" dirty="0"/>
                        <a:t> CPM</a:t>
                      </a:r>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Use WBS and CPM</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70840">
                <a:tc>
                  <a:txBody>
                    <a:bodyPr/>
                    <a:lstStyle/>
                    <a:p>
                      <a:r>
                        <a:rPr lang="en-US" dirty="0"/>
                        <a:t>Improve problem</a:t>
                      </a:r>
                      <a:r>
                        <a:rPr lang="en-US" baseline="0" dirty="0"/>
                        <a:t> handing and communication</a:t>
                      </a:r>
                      <a:endParaRPr lang="en-US" dirty="0"/>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Improve</a:t>
                      </a:r>
                      <a:r>
                        <a:rPr lang="en-US" baseline="0" dirty="0"/>
                        <a:t> communication, project goals understanding, and team support</a:t>
                      </a:r>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Select the most experienced project manager</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70840">
                <a:tc>
                  <a:txBody>
                    <a:bodyPr/>
                    <a:lstStyle/>
                    <a:p>
                      <a:r>
                        <a:rPr lang="en-US" dirty="0"/>
                        <a:t>Increase the frequency of project monitoring</a:t>
                      </a: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Increase project manager authority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bg1"/>
                          </a:solidFill>
                        </a:rPr>
                        <a:t>Empty cell</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70840">
                <a:tc>
                  <a:txBody>
                    <a:bodyPr/>
                    <a:lstStyle/>
                    <a:p>
                      <a:r>
                        <a:rPr lang="en-US" dirty="0"/>
                        <a:t>Use WBS</a:t>
                      </a:r>
                      <a:r>
                        <a:rPr lang="en-US" baseline="0" dirty="0"/>
                        <a:t> and CPM</a:t>
                      </a:r>
                      <a:endParaRPr lang="en-US" dirty="0"/>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bg1"/>
                          </a:solidFill>
                        </a:rPr>
                        <a:t>Empty cell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bg1"/>
                          </a:solidFill>
                        </a:rPr>
                        <a:t>Empty cell</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sp>
        <p:nvSpPr>
          <p:cNvPr id="63493"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2382DC7E-47F0-4F29-BF92-387ECEECEA20}" type="slidenum">
              <a:rPr lang="en-US" smtClean="0"/>
              <a:pPr>
                <a:buFontTx/>
                <a:buNone/>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42900" y="228600"/>
            <a:ext cx="8382000" cy="1447800"/>
          </a:xfrm>
        </p:spPr>
        <p:txBody>
          <a:bodyPr>
            <a:normAutofit/>
          </a:bodyPr>
          <a:lstStyle/>
          <a:p>
            <a:r>
              <a:rPr lang="en-US" dirty="0"/>
              <a:t>Response Strategies for Positive Risks</a:t>
            </a:r>
          </a:p>
        </p:txBody>
      </p:sp>
      <p:sp>
        <p:nvSpPr>
          <p:cNvPr id="64515" name="Rectangle 3"/>
          <p:cNvSpPr>
            <a:spLocks noGrp="1" noChangeArrowheads="1"/>
          </p:cNvSpPr>
          <p:nvPr>
            <p:ph idx="1"/>
          </p:nvPr>
        </p:nvSpPr>
        <p:spPr>
          <a:xfrm>
            <a:off x="304800" y="1828800"/>
            <a:ext cx="8458200" cy="1981200"/>
          </a:xfrm>
        </p:spPr>
        <p:txBody>
          <a:bodyPr/>
          <a:lstStyle/>
          <a:p>
            <a:r>
              <a:rPr lang="en-US" dirty="0"/>
              <a:t>Risk exploitation</a:t>
            </a:r>
          </a:p>
          <a:p>
            <a:r>
              <a:rPr lang="en-US" dirty="0"/>
              <a:t>Risk sharing</a:t>
            </a:r>
          </a:p>
          <a:p>
            <a:r>
              <a:rPr lang="en-US" dirty="0"/>
              <a:t>Risk enhancement</a:t>
            </a:r>
          </a:p>
          <a:p>
            <a:r>
              <a:rPr lang="en-US" dirty="0"/>
              <a:t>Risk acceptance</a:t>
            </a:r>
          </a:p>
        </p:txBody>
      </p:sp>
      <p:sp>
        <p:nvSpPr>
          <p:cNvPr id="64517"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8FE7571D-7F21-4BEA-AB98-A86F11288594}"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274638"/>
            <a:ext cx="8305800" cy="868362"/>
          </a:xfrm>
        </p:spPr>
        <p:txBody>
          <a:bodyPr/>
          <a:lstStyle/>
          <a:p>
            <a:r>
              <a:rPr lang="en-US" dirty="0"/>
              <a:t>Residual and Secondary Risks</a:t>
            </a:r>
          </a:p>
        </p:txBody>
      </p:sp>
      <p:sp>
        <p:nvSpPr>
          <p:cNvPr id="65539" name="Rectangle 3"/>
          <p:cNvSpPr>
            <a:spLocks noGrp="1" noChangeArrowheads="1"/>
          </p:cNvSpPr>
          <p:nvPr>
            <p:ph idx="1"/>
          </p:nvPr>
        </p:nvSpPr>
        <p:spPr>
          <a:xfrm>
            <a:off x="457200" y="1481138"/>
            <a:ext cx="8229600" cy="2938462"/>
          </a:xfrm>
        </p:spPr>
        <p:txBody>
          <a:bodyPr/>
          <a:lstStyle/>
          <a:p>
            <a:r>
              <a:rPr lang="en-US" dirty="0"/>
              <a:t>It’s also important to identify residual and secondary risks</a:t>
            </a:r>
          </a:p>
          <a:p>
            <a:r>
              <a:rPr lang="en-US" b="1" dirty="0"/>
              <a:t>Residual risks</a:t>
            </a:r>
            <a:r>
              <a:rPr lang="en-US" dirty="0"/>
              <a:t> are risks that remain after all of the response strategies have been implemented</a:t>
            </a:r>
          </a:p>
          <a:p>
            <a:r>
              <a:rPr lang="en-US" b="1" dirty="0"/>
              <a:t>Secondary risks</a:t>
            </a:r>
            <a:r>
              <a:rPr lang="en-US" dirty="0"/>
              <a:t> are a direct result of implementing a risk response</a:t>
            </a:r>
          </a:p>
        </p:txBody>
      </p:sp>
      <p:sp>
        <p:nvSpPr>
          <p:cNvPr id="6554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CBE5EE92-422E-487F-9C87-A317F0017355}"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274638"/>
            <a:ext cx="8305800" cy="868362"/>
          </a:xfrm>
        </p:spPr>
        <p:txBody>
          <a:bodyPr>
            <a:normAutofit/>
          </a:bodyPr>
          <a:lstStyle/>
          <a:p>
            <a:r>
              <a:rPr lang="en-US" dirty="0"/>
              <a:t>Controlling Risks</a:t>
            </a:r>
            <a:endParaRPr lang="en-US" sz="5400" dirty="0"/>
          </a:p>
        </p:txBody>
      </p:sp>
      <p:sp>
        <p:nvSpPr>
          <p:cNvPr id="67587" name="Rectangle 3"/>
          <p:cNvSpPr>
            <a:spLocks noGrp="1" noChangeArrowheads="1"/>
          </p:cNvSpPr>
          <p:nvPr>
            <p:ph idx="1"/>
          </p:nvPr>
        </p:nvSpPr>
        <p:spPr>
          <a:xfrm>
            <a:off x="152400" y="1219200"/>
            <a:ext cx="8991600" cy="4724400"/>
          </a:xfrm>
        </p:spPr>
        <p:txBody>
          <a:bodyPr/>
          <a:lstStyle/>
          <a:p>
            <a:r>
              <a:rPr lang="en-US" dirty="0"/>
              <a:t>Involves executing the risk management process to respond to risk events and ensuring that risk awareness is an ongoing activity performed by the entire project team throughout the entire project</a:t>
            </a:r>
          </a:p>
          <a:p>
            <a:r>
              <a:rPr lang="en-US" b="1" dirty="0"/>
              <a:t>Workarounds </a:t>
            </a:r>
            <a:r>
              <a:rPr lang="en-US" dirty="0"/>
              <a:t>are unplanned responses to risk events that must be done when there are no contingency plans</a:t>
            </a:r>
          </a:p>
          <a:p>
            <a:r>
              <a:rPr lang="en-US" dirty="0"/>
              <a:t>Main outputs of risk control are:</a:t>
            </a:r>
          </a:p>
          <a:p>
            <a:pPr lvl="1"/>
            <a:r>
              <a:rPr lang="en-US" sz="2400" dirty="0"/>
              <a:t>Work performance information</a:t>
            </a:r>
          </a:p>
          <a:p>
            <a:pPr lvl="1"/>
            <a:r>
              <a:rPr lang="en-US" sz="2400" dirty="0"/>
              <a:t>change requests</a:t>
            </a:r>
          </a:p>
          <a:p>
            <a:pPr lvl="1"/>
            <a:r>
              <a:rPr lang="en-US" sz="2400" dirty="0"/>
              <a:t>updates to the project management plan, other project documents, and organizational process assets</a:t>
            </a:r>
            <a:endParaRPr lang="en-US" sz="2800" dirty="0"/>
          </a:p>
        </p:txBody>
      </p:sp>
      <p:sp>
        <p:nvSpPr>
          <p:cNvPr id="6758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281533BC-9945-4415-AE44-7B9AF21B05E1}"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95300" y="136525"/>
            <a:ext cx="8229600" cy="1341438"/>
          </a:xfrm>
        </p:spPr>
        <p:txBody>
          <a:bodyPr>
            <a:normAutofit/>
          </a:bodyPr>
          <a:lstStyle/>
          <a:p>
            <a:r>
              <a:rPr lang="en-US" dirty="0"/>
              <a:t>Using Software to Assist in Project Risk Management</a:t>
            </a:r>
          </a:p>
        </p:txBody>
      </p:sp>
      <p:sp>
        <p:nvSpPr>
          <p:cNvPr id="68611" name="Rectangle 3"/>
          <p:cNvSpPr>
            <a:spLocks noGrp="1" noChangeArrowheads="1"/>
          </p:cNvSpPr>
          <p:nvPr>
            <p:ph idx="1"/>
          </p:nvPr>
        </p:nvSpPr>
        <p:spPr>
          <a:xfrm>
            <a:off x="381000" y="1676400"/>
            <a:ext cx="8458200" cy="3276600"/>
          </a:xfrm>
        </p:spPr>
        <p:txBody>
          <a:bodyPr/>
          <a:lstStyle/>
          <a:p>
            <a:r>
              <a:rPr lang="en-US" dirty="0"/>
              <a:t>Risk registers can be created in a simple Word or Excel file or as part of a database</a:t>
            </a:r>
          </a:p>
          <a:p>
            <a:r>
              <a:rPr lang="en-US" dirty="0"/>
              <a:t>More sophisticated risk management software, such as Monte Carlo simulation tools, help in analyzing project risks</a:t>
            </a:r>
          </a:p>
          <a:p>
            <a:r>
              <a:rPr lang="en-US" dirty="0"/>
              <a:t>You can purchase add-ons for Excel and Project 2013 to perform simulations</a:t>
            </a:r>
          </a:p>
        </p:txBody>
      </p:sp>
      <p:sp>
        <p:nvSpPr>
          <p:cNvPr id="68613"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2590BD93-5AB7-4314-B9F0-93E32C9C9506}"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42900" y="273844"/>
            <a:ext cx="8229600" cy="1417638"/>
          </a:xfrm>
        </p:spPr>
        <p:txBody>
          <a:bodyPr>
            <a:normAutofit/>
          </a:bodyPr>
          <a:lstStyle/>
          <a:p>
            <a:r>
              <a:rPr lang="en-US" dirty="0"/>
              <a:t>Results of Good Project Risk Management</a:t>
            </a:r>
          </a:p>
        </p:txBody>
      </p:sp>
      <p:sp>
        <p:nvSpPr>
          <p:cNvPr id="69635" name="Rectangle 3"/>
          <p:cNvSpPr>
            <a:spLocks noGrp="1" noChangeArrowheads="1"/>
          </p:cNvSpPr>
          <p:nvPr>
            <p:ph idx="1"/>
          </p:nvPr>
        </p:nvSpPr>
        <p:spPr>
          <a:xfrm>
            <a:off x="228600" y="1828800"/>
            <a:ext cx="8458200" cy="2971800"/>
          </a:xfrm>
        </p:spPr>
        <p:txBody>
          <a:bodyPr/>
          <a:lstStyle/>
          <a:p>
            <a:r>
              <a:rPr lang="en-US" dirty="0"/>
              <a:t>Unlike crisis management, good project risk management often goes unnoticed</a:t>
            </a:r>
          </a:p>
          <a:p>
            <a:r>
              <a:rPr lang="en-US" dirty="0"/>
              <a:t>Well-run projects appear to be almost effortless, but a lot of work goes into running a project well</a:t>
            </a:r>
          </a:p>
          <a:p>
            <a:r>
              <a:rPr lang="en-US" dirty="0"/>
              <a:t>Project managers should strive to make their jobs look easy to reflect the results of well-run projects</a:t>
            </a:r>
          </a:p>
        </p:txBody>
      </p:sp>
      <p:sp>
        <p:nvSpPr>
          <p:cNvPr id="69637"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C022DA2C-E156-4E5C-B119-0689D3C0A598}"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199" y="198668"/>
            <a:ext cx="8229600" cy="1143000"/>
          </a:xfrm>
        </p:spPr>
        <p:txBody>
          <a:bodyPr>
            <a:normAutofit/>
          </a:bodyPr>
          <a:lstStyle/>
          <a:p>
            <a:r>
              <a:rPr lang="en-US" sz="3200" dirty="0"/>
              <a:t>Table 11-1. Project Management Maturity by Industry Group and Knowledge Area*</a:t>
            </a:r>
          </a:p>
        </p:txBody>
      </p:sp>
      <p:sp>
        <p:nvSpPr>
          <p:cNvPr id="2" name="Content Placeholder 1"/>
          <p:cNvSpPr>
            <a:spLocks noGrp="1"/>
          </p:cNvSpPr>
          <p:nvPr>
            <p:ph sz="quarter" idx="13"/>
          </p:nvPr>
        </p:nvSpPr>
        <p:spPr>
          <a:xfrm>
            <a:off x="463776" y="1478986"/>
            <a:ext cx="8220075" cy="420685"/>
          </a:xfrm>
        </p:spPr>
        <p:txBody>
          <a:bodyPr/>
          <a:lstStyle/>
          <a:p>
            <a:pPr marL="0" indent="0">
              <a:spcBef>
                <a:spcPct val="0"/>
              </a:spcBef>
              <a:buClrTx/>
              <a:buNone/>
            </a:pPr>
            <a:r>
              <a:rPr lang="en-US" sz="1600" b="1" dirty="0">
                <a:solidFill>
                  <a:prstClr val="black"/>
                </a:solidFill>
                <a:latin typeface="Arial" charset="0"/>
                <a:cs typeface="Times New Roman" pitchFamily="18" charset="0"/>
              </a:rPr>
              <a:t>KEY: 1 = LOWEST MATURITY RATING	 5 = HIGHEST MATURITY RATING</a:t>
            </a:r>
            <a:endParaRPr lang="en-US" sz="3200" dirty="0">
              <a:solidFill>
                <a:prstClr val="black"/>
              </a:solidFill>
              <a:latin typeface="Arial" charset="0"/>
            </a:endParaRPr>
          </a:p>
        </p:txBody>
      </p:sp>
      <p:graphicFrame>
        <p:nvGraphicFramePr>
          <p:cNvPr id="294201" name="Group 313" descr="A table with five columns and nine rows. The column headers are knowledge area, engineering/construction, telecommunications, information systems, and Hi-Tech Manufacturing. "/>
          <p:cNvGraphicFramePr>
            <a:graphicFrameLocks noGrp="1"/>
          </p:cNvGraphicFramePr>
          <p:nvPr>
            <p:extLst>
              <p:ext uri="{D42A27DB-BD31-4B8C-83A1-F6EECF244321}">
                <p14:modId xmlns:p14="http://schemas.microsoft.com/office/powerpoint/2010/main" val="852612023"/>
              </p:ext>
            </p:extLst>
          </p:nvPr>
        </p:nvGraphicFramePr>
        <p:xfrm>
          <a:off x="474661" y="2023782"/>
          <a:ext cx="8194675" cy="3259138"/>
        </p:xfrm>
        <a:graphic>
          <a:graphicData uri="http://schemas.openxmlformats.org/drawingml/2006/table">
            <a:tbl>
              <a:tblPr firstRow="1"/>
              <a:tblGrid>
                <a:gridCol w="1582738">
                  <a:extLst>
                    <a:ext uri="{9D8B030D-6E8A-4147-A177-3AD203B41FA5}">
                      <a16:colId xmlns:a16="http://schemas.microsoft.com/office/drawing/2014/main" xmlns="" val="20000"/>
                    </a:ext>
                  </a:extLst>
                </a:gridCol>
                <a:gridCol w="1465262">
                  <a:extLst>
                    <a:ext uri="{9D8B030D-6E8A-4147-A177-3AD203B41FA5}">
                      <a16:colId xmlns:a16="http://schemas.microsoft.com/office/drawing/2014/main" xmlns="" val="20001"/>
                    </a:ext>
                  </a:extLst>
                </a:gridCol>
                <a:gridCol w="2033588">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970087">
                  <a:extLst>
                    <a:ext uri="{9D8B030D-6E8A-4147-A177-3AD203B41FA5}">
                      <a16:colId xmlns:a16="http://schemas.microsoft.com/office/drawing/2014/main" xmlns="" val="20004"/>
                    </a:ext>
                  </a:extLst>
                </a:gridCol>
              </a:tblGrid>
              <a:tr h="579438">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endParaRPr kumimoji="0" lang="en-US" sz="14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1400" b="1" i="1" u="none" strike="noStrike" cap="none" normalizeH="0" baseline="0" dirty="0">
                          <a:ln>
                            <a:noFill/>
                          </a:ln>
                          <a:solidFill>
                            <a:schemeClr val="tx1"/>
                          </a:solidFill>
                          <a:effectLst/>
                          <a:latin typeface="Times New Roman" pitchFamily="18" charset="0"/>
                          <a:cs typeface="Times New Roman" pitchFamily="18" charset="0"/>
                        </a:rPr>
                        <a:t>Knowledge Area</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Engineering/ Construction</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Telecommunications </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Information Systems</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Hi-Tech Manufacturing</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a:ln>
                            <a:noFill/>
                          </a:ln>
                          <a:solidFill>
                            <a:schemeClr val="tx1"/>
                          </a:solidFill>
                          <a:effectLst/>
                          <a:latin typeface="Times New Roman" pitchFamily="18" charset="0"/>
                          <a:cs typeface="Times New Roman" pitchFamily="18" charset="0"/>
                        </a:rPr>
                        <a:t>Scope</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3.52</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3.45</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3.25</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3.37</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03211">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a:ln>
                            <a:noFill/>
                          </a:ln>
                          <a:solidFill>
                            <a:schemeClr val="tx1"/>
                          </a:solidFill>
                          <a:effectLst/>
                          <a:latin typeface="Times New Roman" pitchFamily="18" charset="0"/>
                          <a:cs typeface="Times New Roman" pitchFamily="18" charset="0"/>
                        </a:rPr>
                        <a:t>Time</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3.55</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3.41</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3.03</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3.50</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a:ln>
                            <a:noFill/>
                          </a:ln>
                          <a:solidFill>
                            <a:schemeClr val="tx1"/>
                          </a:solidFill>
                          <a:effectLst/>
                          <a:latin typeface="Times New Roman" pitchFamily="18" charset="0"/>
                          <a:cs typeface="Times New Roman" pitchFamily="18" charset="0"/>
                        </a:rPr>
                        <a:t>Cost</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3.74</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3.22</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3.20</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3.97</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a:ln>
                            <a:noFill/>
                          </a:ln>
                          <a:solidFill>
                            <a:schemeClr val="tx1"/>
                          </a:solidFill>
                          <a:effectLst/>
                          <a:latin typeface="Times New Roman" pitchFamily="18" charset="0"/>
                          <a:cs typeface="Times New Roman" pitchFamily="18" charset="0"/>
                        </a:rPr>
                        <a:t>Quality</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2.91</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3.22</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2.88</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3.26</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5122">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a:ln>
                            <a:noFill/>
                          </a:ln>
                          <a:solidFill>
                            <a:schemeClr val="tx1"/>
                          </a:solidFill>
                          <a:effectLst/>
                          <a:latin typeface="Times New Roman" pitchFamily="18" charset="0"/>
                          <a:cs typeface="Times New Roman" pitchFamily="18" charset="0"/>
                        </a:rPr>
                        <a:t>Human Resources</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3.18</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3.20</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2.93</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3.18</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a:ln>
                            <a:noFill/>
                          </a:ln>
                          <a:solidFill>
                            <a:schemeClr val="tx1"/>
                          </a:solidFill>
                          <a:effectLst/>
                          <a:latin typeface="Times New Roman" pitchFamily="18" charset="0"/>
                          <a:cs typeface="Times New Roman" pitchFamily="18" charset="0"/>
                        </a:rPr>
                        <a:t>Communications</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3.53</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3.53</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3.21</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3.48</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1" u="none" strike="noStrike" cap="none" normalizeH="0" baseline="0" dirty="0">
                          <a:ln>
                            <a:noFill/>
                          </a:ln>
                          <a:solidFill>
                            <a:schemeClr val="tx1"/>
                          </a:solidFill>
                          <a:effectLst/>
                          <a:latin typeface="Times New Roman" pitchFamily="18" charset="0"/>
                          <a:cs typeface="Times New Roman" pitchFamily="18" charset="0"/>
                        </a:rPr>
                        <a:t>Risk</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2.93</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2.87</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2.75</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2.76</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a:ln>
                            <a:noFill/>
                          </a:ln>
                          <a:solidFill>
                            <a:schemeClr val="tx1"/>
                          </a:solidFill>
                          <a:effectLst/>
                          <a:latin typeface="Times New Roman" pitchFamily="18" charset="0"/>
                          <a:cs typeface="Times New Roman" pitchFamily="18" charset="0"/>
                        </a:rPr>
                        <a:t>Procurement</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3.33</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3.01</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2.91</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3.33 </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3" name="Content Placeholder 2"/>
          <p:cNvSpPr>
            <a:spLocks noGrp="1"/>
          </p:cNvSpPr>
          <p:nvPr>
            <p:ph sz="quarter" idx="14"/>
          </p:nvPr>
        </p:nvSpPr>
        <p:spPr>
          <a:xfrm>
            <a:off x="463776" y="5282920"/>
            <a:ext cx="7642225" cy="508280"/>
          </a:xfrm>
        </p:spPr>
        <p:txBody>
          <a:bodyPr/>
          <a:lstStyle/>
          <a:p>
            <a:pPr marL="0" lvl="0" indent="0">
              <a:spcBef>
                <a:spcPct val="0"/>
              </a:spcBef>
              <a:buClrTx/>
              <a:buSzTx/>
              <a:buNone/>
            </a:pPr>
            <a:r>
              <a:rPr lang="en-US" sz="1400" dirty="0">
                <a:solidFill>
                  <a:prstClr val="black"/>
                </a:solidFill>
                <a:latin typeface="Arial" charset="0"/>
                <a:cs typeface="Times New Roman" pitchFamily="18" charset="0"/>
              </a:rPr>
              <a:t>*</a:t>
            </a:r>
            <a:r>
              <a:rPr lang="en-US" sz="1400" dirty="0" err="1">
                <a:solidFill>
                  <a:prstClr val="black"/>
                </a:solidFill>
                <a:latin typeface="Arial" charset="0"/>
                <a:cs typeface="Times New Roman" pitchFamily="18" charset="0"/>
              </a:rPr>
              <a:t>Ibbs</a:t>
            </a:r>
            <a:r>
              <a:rPr lang="en-US" sz="1400" dirty="0">
                <a:solidFill>
                  <a:prstClr val="black"/>
                </a:solidFill>
                <a:latin typeface="Arial" charset="0"/>
                <a:cs typeface="Times New Roman" pitchFamily="18" charset="0"/>
              </a:rPr>
              <a:t>, C. William and Young </a:t>
            </a:r>
            <a:r>
              <a:rPr lang="en-US" sz="1400" dirty="0" err="1">
                <a:solidFill>
                  <a:prstClr val="black"/>
                </a:solidFill>
                <a:latin typeface="Arial" charset="0"/>
                <a:cs typeface="Times New Roman" pitchFamily="18" charset="0"/>
              </a:rPr>
              <a:t>Hoon</a:t>
            </a:r>
            <a:r>
              <a:rPr lang="en-US" sz="1400" dirty="0">
                <a:solidFill>
                  <a:prstClr val="black"/>
                </a:solidFill>
                <a:latin typeface="Arial" charset="0"/>
                <a:cs typeface="Times New Roman" pitchFamily="18" charset="0"/>
              </a:rPr>
              <a:t> </a:t>
            </a:r>
            <a:r>
              <a:rPr lang="en-US" sz="1400" dirty="0" err="1">
                <a:solidFill>
                  <a:prstClr val="black"/>
                </a:solidFill>
                <a:latin typeface="Arial" charset="0"/>
                <a:cs typeface="Times New Roman" pitchFamily="18" charset="0"/>
              </a:rPr>
              <a:t>Kwak</a:t>
            </a:r>
            <a:r>
              <a:rPr lang="en-US" sz="1400" dirty="0">
                <a:solidFill>
                  <a:prstClr val="black"/>
                </a:solidFill>
                <a:latin typeface="Arial" charset="0"/>
                <a:cs typeface="Times New Roman" pitchFamily="18" charset="0"/>
              </a:rPr>
              <a:t>. “Assessing Project Management Maturity,” </a:t>
            </a:r>
            <a:r>
              <a:rPr lang="en-US" sz="1400" i="1" dirty="0">
                <a:solidFill>
                  <a:prstClr val="black"/>
                </a:solidFill>
                <a:latin typeface="Arial" charset="0"/>
                <a:cs typeface="Times New Roman" pitchFamily="18" charset="0"/>
              </a:rPr>
              <a:t>Project Management Journal</a:t>
            </a:r>
            <a:r>
              <a:rPr lang="en-US" sz="1400" dirty="0">
                <a:solidFill>
                  <a:prstClr val="black"/>
                </a:solidFill>
                <a:latin typeface="Arial" charset="0"/>
                <a:cs typeface="Times New Roman" pitchFamily="18" charset="0"/>
              </a:rPr>
              <a:t> (March 2000).</a:t>
            </a:r>
            <a:endParaRPr lang="en-US" sz="1400" dirty="0">
              <a:solidFill>
                <a:prstClr val="black"/>
              </a:solidFill>
              <a:latin typeface="Arial" charset="0"/>
            </a:endParaRPr>
          </a:p>
        </p:txBody>
      </p:sp>
      <p:sp>
        <p:nvSpPr>
          <p:cNvPr id="17476" name="Footer Placeholder 8"/>
          <p:cNvSpPr>
            <a:spLocks noGrp="1"/>
          </p:cNvSpPr>
          <p:nvPr>
            <p:ph type="ftr" sz="quarter" idx="11"/>
          </p:nvPr>
        </p:nvSpPr>
        <p:spPr bwMode="auto">
          <a:noFill/>
          <a:ln>
            <a:miter lim="800000"/>
            <a:headEnd/>
            <a:tailEnd/>
          </a:ln>
        </p:spPr>
        <p:txBody>
          <a:bodyPr/>
          <a:lstStyle/>
          <a:p>
            <a:pPr>
              <a:buFontTx/>
              <a:buNone/>
            </a:pPr>
            <a:r>
              <a:rPr lang="en-US"/>
              <a:t>Information Technology Project Management, Eighth Edition</a:t>
            </a:r>
            <a:endParaRPr lang="en-US" dirty="0"/>
          </a:p>
        </p:txBody>
      </p:sp>
      <p:sp>
        <p:nvSpPr>
          <p:cNvPr id="8" name="Slide Number Placeholder 7"/>
          <p:cNvSpPr>
            <a:spLocks noGrp="1"/>
          </p:cNvSpPr>
          <p:nvPr>
            <p:ph type="sldNum" sz="quarter" idx="12"/>
          </p:nvPr>
        </p:nvSpPr>
        <p:spPr/>
        <p:txBody>
          <a:bodyPr/>
          <a:lstStyle/>
          <a:p>
            <a:pPr>
              <a:buFontTx/>
              <a:buNone/>
              <a:defRPr/>
            </a:pPr>
            <a:fld id="{B09B4120-5935-4557-9199-2132025C05DA}" type="slidenum">
              <a:rPr lang="en-US" smtClean="0"/>
              <a:pPr>
                <a:buFontTx/>
                <a:buNone/>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274638"/>
            <a:ext cx="8305800" cy="944562"/>
          </a:xfrm>
        </p:spPr>
        <p:txBody>
          <a:bodyPr/>
          <a:lstStyle/>
          <a:p>
            <a:r>
              <a:rPr lang="en-US" dirty="0"/>
              <a:t>Chapter Summary</a:t>
            </a:r>
          </a:p>
        </p:txBody>
      </p:sp>
      <p:sp>
        <p:nvSpPr>
          <p:cNvPr id="70659" name="Rectangle 3"/>
          <p:cNvSpPr>
            <a:spLocks noGrp="1" noChangeArrowheads="1"/>
          </p:cNvSpPr>
          <p:nvPr>
            <p:ph idx="1"/>
          </p:nvPr>
        </p:nvSpPr>
        <p:spPr/>
        <p:txBody>
          <a:bodyPr/>
          <a:lstStyle/>
          <a:p>
            <a:pPr>
              <a:lnSpc>
                <a:spcPct val="90000"/>
              </a:lnSpc>
            </a:pPr>
            <a:r>
              <a:rPr lang="en-US" dirty="0"/>
              <a:t>Project risk management is the art and science of identifying, analyzing, and responding to risk throughout the life of a project and in the best interests of meeting project objectives</a:t>
            </a:r>
          </a:p>
          <a:p>
            <a:pPr>
              <a:lnSpc>
                <a:spcPct val="90000"/>
              </a:lnSpc>
            </a:pPr>
            <a:r>
              <a:rPr lang="en-US" dirty="0"/>
              <a:t>Main processes include:</a:t>
            </a:r>
          </a:p>
          <a:p>
            <a:pPr lvl="1">
              <a:lnSpc>
                <a:spcPct val="90000"/>
              </a:lnSpc>
            </a:pPr>
            <a:r>
              <a:rPr lang="en-US" dirty="0"/>
              <a:t>Plan risk management</a:t>
            </a:r>
          </a:p>
          <a:p>
            <a:pPr lvl="1">
              <a:lnSpc>
                <a:spcPct val="90000"/>
              </a:lnSpc>
            </a:pPr>
            <a:r>
              <a:rPr lang="en-US" dirty="0"/>
              <a:t>Identify risks</a:t>
            </a:r>
          </a:p>
          <a:p>
            <a:pPr lvl="1">
              <a:lnSpc>
                <a:spcPct val="90000"/>
              </a:lnSpc>
            </a:pPr>
            <a:r>
              <a:rPr lang="en-US" dirty="0"/>
              <a:t>Perform qualitative risk analysis</a:t>
            </a:r>
          </a:p>
          <a:p>
            <a:pPr lvl="1">
              <a:lnSpc>
                <a:spcPct val="90000"/>
              </a:lnSpc>
            </a:pPr>
            <a:r>
              <a:rPr lang="en-US" dirty="0"/>
              <a:t>Perform quantitative risk analysis</a:t>
            </a:r>
          </a:p>
          <a:p>
            <a:pPr lvl="1">
              <a:lnSpc>
                <a:spcPct val="90000"/>
              </a:lnSpc>
            </a:pPr>
            <a:r>
              <a:rPr lang="en-US" dirty="0"/>
              <a:t>Plan risk responses</a:t>
            </a:r>
          </a:p>
          <a:p>
            <a:pPr lvl="1">
              <a:lnSpc>
                <a:spcPct val="90000"/>
              </a:lnSpc>
            </a:pPr>
            <a:r>
              <a:rPr lang="en-US" dirty="0"/>
              <a:t>Control risks</a:t>
            </a:r>
          </a:p>
        </p:txBody>
      </p:sp>
      <p:sp>
        <p:nvSpPr>
          <p:cNvPr id="7066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2141E065-B20F-4D43-B684-C7ED378BA178}" type="slidenum">
              <a:rPr lang="en-US" smtClean="0"/>
              <a:pPr>
                <a:defRPr/>
              </a:pPr>
              <a:t>60</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 y="138642"/>
            <a:ext cx="9144000" cy="1417638"/>
          </a:xfrm>
        </p:spPr>
        <p:txBody>
          <a:bodyPr>
            <a:normAutofit/>
          </a:bodyPr>
          <a:lstStyle/>
          <a:p>
            <a:r>
              <a:rPr lang="en-US" dirty="0"/>
              <a:t>Figure 11-1. Benefits from Software Risk Management Practices*</a:t>
            </a:r>
          </a:p>
        </p:txBody>
      </p:sp>
      <p:pic>
        <p:nvPicPr>
          <p:cNvPr id="2" name="Picture 1" descr="Bar graph with seven categories on the x axis and percent of Survey Respondents 0 percent to 100 percent on the y axis. Anticipate/ avoid problems is 80 percent. Prevent surprises is 60 percent. Improve ability to negotiate is 47 percent. Meet customer commitments is 47 percent. Reduce schedule slips is 43 percent. Reduce cost overruns is 35 percent and none is 6 perc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835" y="1601739"/>
            <a:ext cx="5526331" cy="4494261"/>
          </a:xfrm>
          <a:prstGeom prst="rect">
            <a:avLst/>
          </a:prstGeom>
        </p:spPr>
      </p:pic>
      <p:sp>
        <p:nvSpPr>
          <p:cNvPr id="3" name="Content Placeholder 2"/>
          <p:cNvSpPr>
            <a:spLocks noGrp="1"/>
          </p:cNvSpPr>
          <p:nvPr>
            <p:ph idx="1"/>
          </p:nvPr>
        </p:nvSpPr>
        <p:spPr>
          <a:xfrm>
            <a:off x="3254375" y="6145033"/>
            <a:ext cx="5203825" cy="423862"/>
          </a:xfrm>
        </p:spPr>
        <p:txBody>
          <a:bodyPr/>
          <a:lstStyle/>
          <a:p>
            <a:pPr marL="0" lvl="0" indent="0">
              <a:spcBef>
                <a:spcPct val="0"/>
              </a:spcBef>
              <a:buClrTx/>
              <a:buSzTx/>
              <a:buNone/>
            </a:pPr>
            <a:r>
              <a:rPr lang="en-US" sz="1800" dirty="0">
                <a:solidFill>
                  <a:prstClr val="black"/>
                </a:solidFill>
                <a:latin typeface="Arial" charset="0"/>
              </a:rPr>
              <a:t>*Source: </a:t>
            </a:r>
            <a:r>
              <a:rPr lang="en-US" sz="1800" dirty="0" err="1">
                <a:solidFill>
                  <a:prstClr val="black"/>
                </a:solidFill>
                <a:latin typeface="Arial" charset="0"/>
              </a:rPr>
              <a:t>Kulik</a:t>
            </a:r>
            <a:r>
              <a:rPr lang="en-US" sz="1800" dirty="0">
                <a:solidFill>
                  <a:prstClr val="black"/>
                </a:solidFill>
                <a:latin typeface="Arial" charset="0"/>
              </a:rPr>
              <a:t> and Weber, KLCI Research Group</a:t>
            </a:r>
          </a:p>
        </p:txBody>
      </p:sp>
      <p:sp>
        <p:nvSpPr>
          <p:cNvPr id="18437" name="Footer Placeholder 7"/>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defRPr/>
            </a:pPr>
            <a:fld id="{C9C7EE1C-8D68-46E6-9AB4-662241EB92E9}"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a:t>Global Issues</a:t>
            </a:r>
          </a:p>
        </p:txBody>
      </p:sp>
      <p:sp>
        <p:nvSpPr>
          <p:cNvPr id="2" name="Content Placeholder 1"/>
          <p:cNvSpPr>
            <a:spLocks noGrp="1"/>
          </p:cNvSpPr>
          <p:nvPr>
            <p:ph idx="1"/>
          </p:nvPr>
        </p:nvSpPr>
        <p:spPr/>
        <p:txBody>
          <a:bodyPr/>
          <a:lstStyle/>
          <a:p>
            <a:r>
              <a:rPr lang="en-US" sz="2400" dirty="0"/>
              <a:t>Many people around the world suffered from financial losses as various financial markets dropped in the fall of 2008, even after the $700 billion bailout bill was passed by the U.S. Congress</a:t>
            </a:r>
          </a:p>
          <a:p>
            <a:r>
              <a:rPr lang="en-US" sz="2400" dirty="0"/>
              <a:t>According to a global survey of 316 financial services executives, over 70 percent of respondents believed that the losses stemming from the credit crisis were largely due to failures to address risk management issues</a:t>
            </a:r>
          </a:p>
          <a:p>
            <a:r>
              <a:rPr lang="en-US" sz="2400" dirty="0"/>
              <a:t>Worldwide banking and insurance sectors will spend about $78.6 billion on risk information technologies and services in 2015, growing to $96.3 billion by 2018</a:t>
            </a:r>
          </a:p>
        </p:txBody>
      </p:sp>
      <p:sp>
        <p:nvSpPr>
          <p:cNvPr id="4" name="Footer Placeholder 3"/>
          <p:cNvSpPr>
            <a:spLocks noGrp="1"/>
          </p:cNvSpPr>
          <p:nvPr>
            <p:ph type="ftr" sz="quarter" idx="10"/>
          </p:nvPr>
        </p:nvSpPr>
        <p:spPr/>
        <p:txBody>
          <a:bodyPr/>
          <a:lstStyle/>
          <a:p>
            <a:pPr>
              <a:defRPr/>
            </a:pPr>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05800" cy="990600"/>
          </a:xfrm>
        </p:spPr>
        <p:txBody>
          <a:bodyPr>
            <a:normAutofit/>
          </a:bodyPr>
          <a:lstStyle/>
          <a:p>
            <a:r>
              <a:rPr lang="en-US" dirty="0"/>
              <a:t>Negative Risk</a:t>
            </a:r>
          </a:p>
        </p:txBody>
      </p:sp>
      <p:sp>
        <p:nvSpPr>
          <p:cNvPr id="19459" name="Rectangle 3"/>
          <p:cNvSpPr>
            <a:spLocks noGrp="1" noChangeArrowheads="1"/>
          </p:cNvSpPr>
          <p:nvPr>
            <p:ph idx="1"/>
          </p:nvPr>
        </p:nvSpPr>
        <p:spPr>
          <a:xfrm>
            <a:off x="381000" y="1371600"/>
            <a:ext cx="8305800" cy="4572000"/>
          </a:xfrm>
        </p:spPr>
        <p:txBody>
          <a:bodyPr/>
          <a:lstStyle/>
          <a:p>
            <a:r>
              <a:rPr lang="en-US" sz="3200" dirty="0"/>
              <a:t>A dictionary definition of risk is “the possibility of loss or injury”</a:t>
            </a:r>
          </a:p>
          <a:p>
            <a:r>
              <a:rPr lang="en-US" sz="3200" dirty="0"/>
              <a:t>Negative risk involves understanding potential problems that might occur in the project and how they might impede project success</a:t>
            </a:r>
          </a:p>
          <a:p>
            <a:r>
              <a:rPr lang="en-US" sz="3200" dirty="0"/>
              <a:t>Negative risk management is like a form of insurance; it is an investment</a:t>
            </a:r>
          </a:p>
        </p:txBody>
      </p:sp>
      <p:sp>
        <p:nvSpPr>
          <p:cNvPr id="1946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8029358A-A68A-4B39-848F-F2A98A0B2E8B}"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2539</TotalTime>
  <Words>3995</Words>
  <Application>Microsoft Office PowerPoint</Application>
  <PresentationFormat>On-screen Show (4:3)</PresentationFormat>
  <Paragraphs>700</Paragraphs>
  <Slides>60</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60</vt:i4>
      </vt:variant>
    </vt:vector>
  </HeadingPairs>
  <TitlesOfParts>
    <vt:vector size="71" baseType="lpstr">
      <vt:lpstr>Arial</vt:lpstr>
      <vt:lpstr>Arial Rounded MT Bold</vt:lpstr>
      <vt:lpstr>Calibri</vt:lpstr>
      <vt:lpstr>Lucida Sans Unicode</vt:lpstr>
      <vt:lpstr>Times New Roman</vt:lpstr>
      <vt:lpstr>Verdana</vt:lpstr>
      <vt:lpstr>Wingdings</vt:lpstr>
      <vt:lpstr>Wingdings 2</vt:lpstr>
      <vt:lpstr>Wingdings 3</vt:lpstr>
      <vt:lpstr>Custom Design</vt:lpstr>
      <vt:lpstr>Theme1</vt:lpstr>
      <vt:lpstr>Chapter 11 : Project Risk Management</vt:lpstr>
      <vt:lpstr>Learning Objectives, Part 1</vt:lpstr>
      <vt:lpstr>Learning Objectives, Part 2</vt:lpstr>
      <vt:lpstr>The Importance of Project Risk Management</vt:lpstr>
      <vt:lpstr>Research Shows Need to Improve Project Risk Management</vt:lpstr>
      <vt:lpstr>Table 11-1. Project Management Maturity by Industry Group and Knowledge Area*</vt:lpstr>
      <vt:lpstr>Figure 11-1. Benefits from Software Risk Management Practices*</vt:lpstr>
      <vt:lpstr>Global Issues</vt:lpstr>
      <vt:lpstr>Negative Risk</vt:lpstr>
      <vt:lpstr>Risk Can Be Positive</vt:lpstr>
      <vt:lpstr>Best Practice</vt:lpstr>
      <vt:lpstr>Risk Utility</vt:lpstr>
      <vt:lpstr>Figure 11-2. Risk Utility Function and Risk Preference</vt:lpstr>
      <vt:lpstr>Project Risk Management Processes, Part 1</vt:lpstr>
      <vt:lpstr>Project Risk Management Processes, Part 2</vt:lpstr>
      <vt:lpstr>Figure 11-3. Project Risk Management Summary</vt:lpstr>
      <vt:lpstr>Planning Risk Management</vt:lpstr>
      <vt:lpstr>Table 11-2. Topics Addressed in a Risk Management Plan</vt:lpstr>
      <vt:lpstr>Contingency and Fallback Plans, Contingency Reserves</vt:lpstr>
      <vt:lpstr>Common Sources of Risk in Information Technology Projects</vt:lpstr>
      <vt:lpstr>Table 11-3. IT Success Potential Scoring Sheet</vt:lpstr>
      <vt:lpstr>Broad Categories of Risk</vt:lpstr>
      <vt:lpstr>What Went Wrong?</vt:lpstr>
      <vt:lpstr>Risk Breakdown Structure</vt:lpstr>
      <vt:lpstr>Figure 11-4. Sample Risk Breakdown Structure</vt:lpstr>
      <vt:lpstr>Table 11-4. Potential Negative Risk Conditions Associated With Each Knowledge Area</vt:lpstr>
      <vt:lpstr>Identifying Risks</vt:lpstr>
      <vt:lpstr>Brainstorming</vt:lpstr>
      <vt:lpstr>Delphi Technique</vt:lpstr>
      <vt:lpstr>Interviewing</vt:lpstr>
      <vt:lpstr>SWOT Analysis</vt:lpstr>
      <vt:lpstr>Risk Register</vt:lpstr>
      <vt:lpstr>Risk Register Contents, Part 1</vt:lpstr>
      <vt:lpstr>Risk Register Contents, Part 2</vt:lpstr>
      <vt:lpstr>Table 11-5. Sample Risk Register</vt:lpstr>
      <vt:lpstr>Performing Qualitative Risk Analysis</vt:lpstr>
      <vt:lpstr>Probability/Impact Matrix</vt:lpstr>
      <vt:lpstr>Figure 11-5. Sample Probability/Impact Matrix</vt:lpstr>
      <vt:lpstr>Figure 11-6. Chart Showing High-, Medium-, and Low-Risk Technologies</vt:lpstr>
      <vt:lpstr>Top Ten Risk Item Tracking</vt:lpstr>
      <vt:lpstr>Table 11-6. Example of Top Ten Risk Item Tracking</vt:lpstr>
      <vt:lpstr>Watch List</vt:lpstr>
      <vt:lpstr>Media Snapshot</vt:lpstr>
      <vt:lpstr>Performing Quantitative Risk Analysis</vt:lpstr>
      <vt:lpstr>Decision Trees and Expected Monetary Value (EMV)</vt:lpstr>
      <vt:lpstr>Figure 11-7. Expected Monetary Value (EMV) Example</vt:lpstr>
      <vt:lpstr>Simulation</vt:lpstr>
      <vt:lpstr>Steps of a Monte Carlo Analysis</vt:lpstr>
      <vt:lpstr>Figure 11-8. Sample Monte Carlo Simulation Results for Project Schedule</vt:lpstr>
      <vt:lpstr>What Went Right?</vt:lpstr>
      <vt:lpstr>Sensitivity Analysis</vt:lpstr>
      <vt:lpstr>Figure 11-9. Sample Sensitivity Analysis for Determining Break-Even Point</vt:lpstr>
      <vt:lpstr>Planning Risk Responses</vt:lpstr>
      <vt:lpstr>Table 11-7. General Risk Mitigation Strategies for Technical, Cost, and Schedule Risks</vt:lpstr>
      <vt:lpstr>Response Strategies for Positive Risks</vt:lpstr>
      <vt:lpstr>Residual and Secondary Risks</vt:lpstr>
      <vt:lpstr>Controlling Risks</vt:lpstr>
      <vt:lpstr>Using Software to Assist in Project Risk Management</vt:lpstr>
      <vt:lpstr>Results of Good Project Risk Management</vt:lpstr>
      <vt:lpstr>Chapter Summary</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Georges, Tim</cp:lastModifiedBy>
  <cp:revision>208</cp:revision>
  <dcterms:created xsi:type="dcterms:W3CDTF">2001-07-05T23:10:12Z</dcterms:created>
  <dcterms:modified xsi:type="dcterms:W3CDTF">2018-08-10T18:45:11Z</dcterms:modified>
</cp:coreProperties>
</file>