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85" r:id="rId2"/>
  </p:sldMasterIdLst>
  <p:notesMasterIdLst>
    <p:notesMasterId r:id="rId37"/>
  </p:notesMasterIdLst>
  <p:handoutMasterIdLst>
    <p:handoutMasterId r:id="rId38"/>
  </p:handoutMasterIdLst>
  <p:sldIdLst>
    <p:sldId id="402" r:id="rId3"/>
    <p:sldId id="336" r:id="rId4"/>
    <p:sldId id="337" r:id="rId5"/>
    <p:sldId id="338" r:id="rId6"/>
    <p:sldId id="339" r:id="rId7"/>
    <p:sldId id="378" r:id="rId8"/>
    <p:sldId id="342" r:id="rId9"/>
    <p:sldId id="372" r:id="rId10"/>
    <p:sldId id="344" r:id="rId11"/>
    <p:sldId id="380" r:id="rId12"/>
    <p:sldId id="345" r:id="rId13"/>
    <p:sldId id="403" r:id="rId14"/>
    <p:sldId id="382" r:id="rId15"/>
    <p:sldId id="383" r:id="rId16"/>
    <p:sldId id="384" r:id="rId17"/>
    <p:sldId id="385" r:id="rId18"/>
    <p:sldId id="386" r:id="rId19"/>
    <p:sldId id="388" r:id="rId20"/>
    <p:sldId id="404" r:id="rId21"/>
    <p:sldId id="373" r:id="rId22"/>
    <p:sldId id="405" r:id="rId23"/>
    <p:sldId id="390" r:id="rId24"/>
    <p:sldId id="406" r:id="rId25"/>
    <p:sldId id="392" r:id="rId26"/>
    <p:sldId id="393" r:id="rId27"/>
    <p:sldId id="394" r:id="rId28"/>
    <p:sldId id="395" r:id="rId29"/>
    <p:sldId id="396" r:id="rId30"/>
    <p:sldId id="397" r:id="rId31"/>
    <p:sldId id="398" r:id="rId32"/>
    <p:sldId id="399" r:id="rId33"/>
    <p:sldId id="400" r:id="rId34"/>
    <p:sldId id="401" r:id="rId35"/>
    <p:sldId id="370" r:id="rId36"/>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E9FC"/>
    <a:srgbClr val="AAE0FA"/>
    <a:srgbClr val="00B6EF"/>
    <a:srgbClr val="FAFAFA"/>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835" autoAdjust="0"/>
    <p:restoredTop sz="86421" autoAdjust="0"/>
  </p:normalViewPr>
  <p:slideViewPr>
    <p:cSldViewPr>
      <p:cViewPr varScale="1">
        <p:scale>
          <a:sx n="100" d="100"/>
          <a:sy n="100" d="100"/>
        </p:scale>
        <p:origin x="93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62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A25F6DE3-67C9-49C3-ADD0-D55F8518C166}" type="slidenum">
              <a:rPr lang="en-US"/>
              <a:pPr>
                <a:defRPr/>
              </a:pPr>
              <a:t>‹#›</a:t>
            </a:fld>
            <a:endParaRPr lang="en-US" dirty="0"/>
          </a:p>
        </p:txBody>
      </p:sp>
    </p:spTree>
    <p:extLst>
      <p:ext uri="{BB962C8B-B14F-4D97-AF65-F5344CB8AC3E}">
        <p14:creationId xmlns:p14="http://schemas.microsoft.com/office/powerpoint/2010/main" val="156283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8A9DD711-E595-47B7-9D7A-2CA423E4AA9D}" type="slidenum">
              <a:rPr lang="en-US"/>
              <a:pPr>
                <a:defRPr/>
              </a:pPr>
              <a:t>‹#›</a:t>
            </a:fld>
            <a:endParaRPr lang="en-US" dirty="0"/>
          </a:p>
        </p:txBody>
      </p:sp>
    </p:spTree>
    <p:extLst>
      <p:ext uri="{BB962C8B-B14F-4D97-AF65-F5344CB8AC3E}">
        <p14:creationId xmlns:p14="http://schemas.microsoft.com/office/powerpoint/2010/main" val="10308796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kern="1200" dirty="0" smtClean="0">
              <a:solidFill>
                <a:schemeClr val="tx2"/>
              </a:solidFill>
              <a:effectLst>
                <a:outerShdw blurRad="38100" dist="38100" dir="2700000" algn="tl">
                  <a:srgbClr val="FFFFFF"/>
                </a:outerShdw>
              </a:effectLst>
              <a:latin typeface="Arial Rounded MT Bold" pitchFamily="34" charset="0"/>
              <a:ea typeface="+mn-ea"/>
              <a:cs typeface="+mn-cs"/>
            </a:endParaRPr>
          </a:p>
        </p:txBody>
      </p:sp>
      <p:sp>
        <p:nvSpPr>
          <p:cNvPr id="59396" name="Slide Number Placeholder 3"/>
          <p:cNvSpPr>
            <a:spLocks noGrp="1"/>
          </p:cNvSpPr>
          <p:nvPr>
            <p:ph type="sldNum" sz="quarter" idx="5"/>
          </p:nvPr>
        </p:nvSpPr>
        <p:spPr>
          <a:noFill/>
        </p:spPr>
        <p:txBody>
          <a:bodyPr/>
          <a:lstStyle/>
          <a:p>
            <a:fld id="{86EC327F-7E80-4D08-B8B0-0F574A3B94BC}" type="slidenum">
              <a:rPr lang="en-US" smtClean="0"/>
              <a:pPr/>
              <a:t>1</a:t>
            </a:fld>
            <a:endParaRPr lang="en-US" dirty="0" smtClean="0"/>
          </a:p>
        </p:txBody>
      </p:sp>
    </p:spTree>
    <p:extLst>
      <p:ext uri="{BB962C8B-B14F-4D97-AF65-F5344CB8AC3E}">
        <p14:creationId xmlns:p14="http://schemas.microsoft.com/office/powerpoint/2010/main" val="2543372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A9DD711-E595-47B7-9D7A-2CA423E4AA9D}" type="slidenum">
              <a:rPr lang="en-US" smtClean="0"/>
              <a:pPr>
                <a:defRPr/>
              </a:pPr>
              <a:t>2</a:t>
            </a:fld>
            <a:endParaRPr lang="en-US" dirty="0"/>
          </a:p>
        </p:txBody>
      </p:sp>
    </p:spTree>
    <p:extLst>
      <p:ext uri="{BB962C8B-B14F-4D97-AF65-F5344CB8AC3E}">
        <p14:creationId xmlns:p14="http://schemas.microsoft.com/office/powerpoint/2010/main" val="1490954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A9DD711-E595-47B7-9D7A-2CA423E4AA9D}" type="slidenum">
              <a:rPr lang="en-US" smtClean="0"/>
              <a:pPr>
                <a:defRPr/>
              </a:pPr>
              <a:t>26</a:t>
            </a:fld>
            <a:endParaRPr lang="en-US" dirty="0"/>
          </a:p>
        </p:txBody>
      </p:sp>
    </p:spTree>
    <p:extLst>
      <p:ext uri="{BB962C8B-B14F-4D97-AF65-F5344CB8AC3E}">
        <p14:creationId xmlns:p14="http://schemas.microsoft.com/office/powerpoint/2010/main" val="2818030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F26D95A-A59E-4C48-A34C-6ABDE94D992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3A5C395-FFC9-45A2-9374-08FC0AC8615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99FC0E2-F6FD-4672-B502-7CBE027C86B0}"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Eighth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5B3C7E4B-22CB-43A2-88DF-0974E796F69C}"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2016</a:t>
            </a:r>
            <a:endParaRPr lang="en-US" sz="1200" dirty="0">
              <a:latin typeface="+mn-lt"/>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rtlCol="0"/>
          <a:lstStyle/>
          <a:p>
            <a:r>
              <a:rPr lang="en-US" dirty="0" smtClean="0"/>
              <a:t>Click to edit Master title style</a:t>
            </a:r>
            <a:endParaRPr lang="en-US" dirty="0"/>
          </a:p>
        </p:txBody>
      </p:sp>
      <p:sp>
        <p:nvSpPr>
          <p:cNvPr id="5" name="Footer Placeholder 21"/>
          <p:cNvSpPr>
            <a:spLocks noGrp="1"/>
          </p:cNvSpPr>
          <p:nvPr>
            <p:ph type="ftr" sz="quarter" idx="10"/>
          </p:nvPr>
        </p:nvSpPr>
        <p:spPr>
          <a:xfrm>
            <a:off x="0" y="6400801"/>
            <a:ext cx="2590800" cy="457200"/>
          </a:xfrm>
        </p:spPr>
        <p:txBody>
          <a:bodyPr/>
          <a:lstStyle>
            <a:lvl1pPr algn="l">
              <a:buFontTx/>
              <a:buNone/>
              <a:defRPr sz="1200">
                <a:latin typeface="+mn-lt"/>
              </a:defRPr>
            </a:lvl1pPr>
          </a:lstStyle>
          <a:p>
            <a:pPr>
              <a:defRPr/>
            </a:pPr>
            <a:r>
              <a:rPr lang="en-US" dirty="0" smtClean="0"/>
              <a:t>Information Technology Project Management, Eighth Edition</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BC43CBFC-1AEC-48DD-831D-766E041FB504}"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B66530DB-E803-4E4A-BCDA-70CF3270BB08}"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D627B55C-FD09-4A7F-9920-0CDE82FEB437}"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8D9FC598-3BC1-4AFB-82F1-FDEB52578CC9}"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40D41AC9-74EA-452B-B904-D02AFF1CE511}"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19D6E5E3-B982-49F8-9AEE-306FFDC9E42A}"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75D9EEBD-1F34-4EE2-BD3E-1779E83B056F}"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AE721D3-B290-4A6A-BDD4-9944839210D3}"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Information Technology Project Management, Eighth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14B7BE92-00CB-4B33-AD14-D64D9A62E8F6}"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052CB4BD-B248-46C9-A000-E0E6B06BAEAB}"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7C47AE9A-AFAC-4FD4-A839-B9E85FCF04C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9908ACB-F819-4E08-A2D0-427EE78D1A8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7D7E656-BF0C-4052-AF6E-8E71A12D199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48815B8-CA05-4B23-A01F-8E2DED4B2FC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09A519E6-D7B4-449C-AFC1-83FE0A50980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A2DE6A70-EEAD-44FC-9F58-3A937D07CD8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BCEAB5A-F3CB-47A0-924A-FAFF0C0A145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0FAF496-92D2-494A-87D8-287E07A2D72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62E2B921-C565-4C54-B074-0A1592EC339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Eighth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62E2B921-C565-4C54-B074-0A1592EC3396}"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www.projectstakeholder.com/"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424691"/>
            <a:ext cx="9144000" cy="2166109"/>
          </a:xfrm>
        </p:spPr>
        <p:txBody>
          <a:bodyPr>
            <a:noAutofit/>
          </a:bodyPr>
          <a:lstStyle/>
          <a:p>
            <a:pPr fontAlgn="auto">
              <a:spcAft>
                <a:spcPts val="0"/>
              </a:spcAft>
              <a:defRPr/>
            </a:pPr>
            <a:r>
              <a:rPr dirty="0">
                <a:effectLst>
                  <a:outerShdw blurRad="38100" dist="38100" dir="2700000" algn="tl">
                    <a:srgbClr val="FFFFFF"/>
                  </a:outerShdw>
                </a:effectLst>
                <a:latin typeface="Arial Rounded MT Bold" pitchFamily="34" charset="0"/>
              </a:rPr>
              <a:t>Chapter </a:t>
            </a:r>
            <a:r>
              <a:rPr lang="en-US" dirty="0" smtClean="0">
                <a:effectLst>
                  <a:outerShdw blurRad="38100" dist="38100" dir="2700000" algn="tl">
                    <a:srgbClr val="FFFFFF"/>
                  </a:outerShdw>
                </a:effectLst>
                <a:latin typeface="Arial Rounded MT Bold" pitchFamily="34" charset="0"/>
              </a:rPr>
              <a:t>13</a:t>
            </a:r>
            <a:br>
              <a:rPr lang="en-US" dirty="0" smtClean="0">
                <a:effectLst>
                  <a:outerShdw blurRad="38100" dist="38100" dir="2700000" algn="tl">
                    <a:srgbClr val="FFFFFF"/>
                  </a:outerShdw>
                </a:effectLst>
                <a:latin typeface="Arial Rounded MT Bold" pitchFamily="34" charset="0"/>
              </a:rPr>
            </a:br>
            <a:r>
              <a:rPr lang="en-US" sz="4400" dirty="0" smtClean="0">
                <a:effectLst>
                  <a:outerShdw blurRad="38100" dist="38100" dir="2700000" algn="tl">
                    <a:srgbClr val="FFFFFF"/>
                  </a:outerShdw>
                </a:effectLst>
                <a:latin typeface="Arial Rounded MT Bold" pitchFamily="34" charset="0"/>
              </a:rPr>
              <a:t>Project Stakeholder Management </a:t>
            </a:r>
            <a:endParaRPr dirty="0">
              <a:effectLst>
                <a:outerShdw blurRad="38100" dist="38100" dir="2700000" algn="tl">
                  <a:srgbClr val="FFFFFF"/>
                </a:outerShdw>
              </a:effectLst>
              <a:latin typeface="Arial Rounded MT Bold" pitchFamily="34" charset="0"/>
            </a:endParaRPr>
          </a:p>
        </p:txBody>
      </p:sp>
      <p:sp>
        <p:nvSpPr>
          <p:cNvPr id="2" name="Subtitle 1"/>
          <p:cNvSpPr>
            <a:spLocks noGrp="1"/>
          </p:cNvSpPr>
          <p:nvPr>
            <p:ph type="subTitle" idx="1"/>
          </p:nvPr>
        </p:nvSpPr>
        <p:spPr>
          <a:xfrm>
            <a:off x="208000" y="3657600"/>
            <a:ext cx="5659400" cy="1199704"/>
          </a:xfrm>
        </p:spPr>
        <p:txBody>
          <a:bodyPr/>
          <a:lstStyle/>
          <a:p>
            <a:pPr algn="l">
              <a:defRPr/>
            </a:pPr>
            <a:r>
              <a:rPr lang="en-US" sz="2800" b="1" dirty="0">
                <a:effectLst>
                  <a:outerShdw blurRad="38100" dist="38100" dir="2700000" algn="tl">
                    <a:srgbClr val="FFFFFF"/>
                  </a:outerShdw>
                </a:effectLst>
                <a:latin typeface="Arial Rounded MT Bold" pitchFamily="34" charset="0"/>
              </a:rPr>
              <a:t>Information Technology Project Management, Eighth Edition</a:t>
            </a:r>
          </a:p>
        </p:txBody>
      </p:sp>
      <p:sp>
        <p:nvSpPr>
          <p:cNvPr id="6" name="TextBox 5"/>
          <p:cNvSpPr txBox="1"/>
          <p:nvPr/>
        </p:nvSpPr>
        <p:spPr>
          <a:xfrm>
            <a:off x="304800" y="5791200"/>
            <a:ext cx="5389600" cy="430887"/>
          </a:xfrm>
          <a:prstGeom prst="rect">
            <a:avLst/>
          </a:prstGeom>
          <a:noFill/>
        </p:spPr>
        <p:txBody>
          <a:bodyPr wrap="square" rtlCol="0">
            <a:spAutoFit/>
          </a:bodyPr>
          <a:lstStyle/>
          <a:p>
            <a:r>
              <a:rPr lang="en-US" dirty="0" smtClean="0"/>
              <a:t>Note: See the text itself for full citations.</a:t>
            </a:r>
            <a:endParaRPr lang="en-US" dirty="0"/>
          </a:p>
        </p:txBody>
      </p:sp>
      <p:pic>
        <p:nvPicPr>
          <p:cNvPr id="8" name="Picture 7" descr="The cover of Information Technology Project Management, Eighth Edition by Kathy Schwalbe. The cover features four individuals looking away from the camera and onto a complex map."/>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2971800"/>
            <a:ext cx="2646400" cy="3277621"/>
          </a:xfrm>
          <a:prstGeom prst="rect">
            <a:avLst/>
          </a:prstGeom>
        </p:spPr>
      </p:pic>
    </p:spTree>
    <p:extLst>
      <p:ext uri="{BB962C8B-B14F-4D97-AF65-F5344CB8AC3E}">
        <p14:creationId xmlns:p14="http://schemas.microsoft.com/office/powerpoint/2010/main" val="4070448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990600"/>
          </a:xfrm>
        </p:spPr>
        <p:txBody>
          <a:bodyPr/>
          <a:lstStyle/>
          <a:p>
            <a:r>
              <a:rPr lang="en-US" dirty="0" smtClean="0"/>
              <a:t>Additional Stakeholders</a:t>
            </a:r>
            <a:endParaRPr lang="en-US" dirty="0"/>
          </a:p>
        </p:txBody>
      </p:sp>
      <p:sp>
        <p:nvSpPr>
          <p:cNvPr id="2" name="Content Placeholder 1"/>
          <p:cNvSpPr>
            <a:spLocks noGrp="1"/>
          </p:cNvSpPr>
          <p:nvPr>
            <p:ph idx="1"/>
          </p:nvPr>
        </p:nvSpPr>
        <p:spPr>
          <a:xfrm>
            <a:off x="457200" y="1481138"/>
            <a:ext cx="8229600" cy="3929062"/>
          </a:xfrm>
        </p:spPr>
        <p:txBody>
          <a:bodyPr/>
          <a:lstStyle/>
          <a:p>
            <a:r>
              <a:rPr lang="en-US" dirty="0" smtClean="0">
                <a:hlinkClick r:id="rId2"/>
              </a:rPr>
              <a:t>projectstakeholder</a:t>
            </a:r>
            <a:r>
              <a:rPr lang="en-US" dirty="0" smtClean="0"/>
              <a:t> lists other stakeholders including:</a:t>
            </a:r>
          </a:p>
          <a:p>
            <a:pPr lvl="1"/>
            <a:r>
              <a:rPr lang="en-US" dirty="0" smtClean="0"/>
              <a:t>Program director</a:t>
            </a:r>
          </a:p>
          <a:p>
            <a:pPr lvl="1"/>
            <a:r>
              <a:rPr lang="en-US" dirty="0" smtClean="0"/>
              <a:t>Project manager’s family</a:t>
            </a:r>
          </a:p>
          <a:p>
            <a:pPr lvl="1"/>
            <a:r>
              <a:rPr lang="en-US" dirty="0" smtClean="0"/>
              <a:t>Labor unions</a:t>
            </a:r>
          </a:p>
          <a:p>
            <a:pPr lvl="1"/>
            <a:r>
              <a:rPr lang="en-US" dirty="0" smtClean="0"/>
              <a:t>Potential customers</a:t>
            </a:r>
          </a:p>
          <a:p>
            <a:r>
              <a:rPr lang="en-US" dirty="0" smtClean="0"/>
              <a:t>It is also necessary to focus on stakeholders with the most direct ties to a project, for example only key suppliers</a:t>
            </a:r>
            <a:endParaRPr lang="en-US" dirty="0"/>
          </a:p>
        </p:txBody>
      </p:sp>
      <p:sp>
        <p:nvSpPr>
          <p:cNvPr id="4" name="Footer Placeholder 3"/>
          <p:cNvSpPr>
            <a:spLocks noGrp="1"/>
          </p:cNvSpPr>
          <p:nvPr>
            <p:ph type="ftr" sz="quarter" idx="10"/>
          </p:nvPr>
        </p:nvSpPr>
        <p:spPr>
          <a:xfrm>
            <a:off x="0" y="6324601"/>
            <a:ext cx="26670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10</a:t>
            </a:fld>
            <a:endParaRPr lang="en-US" dirty="0"/>
          </a:p>
        </p:txBody>
      </p:sp>
    </p:spTree>
    <p:extLst>
      <p:ext uri="{BB962C8B-B14F-4D97-AF65-F5344CB8AC3E}">
        <p14:creationId xmlns:p14="http://schemas.microsoft.com/office/powerpoint/2010/main" val="352471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381000"/>
            <a:ext cx="8229600" cy="762000"/>
          </a:xfrm>
        </p:spPr>
        <p:txBody>
          <a:bodyPr>
            <a:normAutofit/>
          </a:bodyPr>
          <a:lstStyle/>
          <a:p>
            <a:r>
              <a:rPr lang="en-US" dirty="0" smtClean="0"/>
              <a:t>Stakeholder Register</a:t>
            </a:r>
          </a:p>
        </p:txBody>
      </p:sp>
      <p:sp>
        <p:nvSpPr>
          <p:cNvPr id="22531" name="Rectangle 3"/>
          <p:cNvSpPr>
            <a:spLocks noGrp="1" noChangeArrowheads="1"/>
          </p:cNvSpPr>
          <p:nvPr>
            <p:ph idx="1"/>
          </p:nvPr>
        </p:nvSpPr>
        <p:spPr>
          <a:xfrm>
            <a:off x="0" y="1295400"/>
            <a:ext cx="9144000" cy="4525962"/>
          </a:xfrm>
        </p:spPr>
        <p:txBody>
          <a:bodyPr/>
          <a:lstStyle/>
          <a:p>
            <a:r>
              <a:rPr lang="en-US" dirty="0" smtClean="0"/>
              <a:t>A stakeholder register includes basic information on stakeholders:</a:t>
            </a:r>
          </a:p>
          <a:p>
            <a:pPr lvl="1"/>
            <a:r>
              <a:rPr lang="en-US" sz="2400" dirty="0"/>
              <a:t>Identification information: The stakeholders’ names, positions, </a:t>
            </a:r>
            <a:r>
              <a:rPr lang="en-US" sz="2400" dirty="0" smtClean="0"/>
              <a:t>locations, roles </a:t>
            </a:r>
            <a:r>
              <a:rPr lang="en-US" sz="2400" dirty="0"/>
              <a:t>in the project, and contact information</a:t>
            </a:r>
          </a:p>
          <a:p>
            <a:pPr lvl="1"/>
            <a:r>
              <a:rPr lang="en-US" sz="2400" dirty="0" smtClean="0"/>
              <a:t>Assessment </a:t>
            </a:r>
            <a:r>
              <a:rPr lang="en-US" sz="2400" dirty="0"/>
              <a:t>information: The stakeholders’ major requirements and </a:t>
            </a:r>
            <a:r>
              <a:rPr lang="en-US" sz="2400" dirty="0" smtClean="0"/>
              <a:t>expectations, potential </a:t>
            </a:r>
            <a:r>
              <a:rPr lang="en-US" sz="2400" dirty="0"/>
              <a:t>influences, and phases of the project in which </a:t>
            </a:r>
            <a:r>
              <a:rPr lang="en-US" sz="2400" dirty="0" smtClean="0"/>
              <a:t>stakeholders have </a:t>
            </a:r>
            <a:r>
              <a:rPr lang="en-US" sz="2400" dirty="0"/>
              <a:t>the most interest</a:t>
            </a:r>
          </a:p>
          <a:p>
            <a:pPr lvl="1"/>
            <a:r>
              <a:rPr lang="en-US" sz="2400" dirty="0" smtClean="0"/>
              <a:t>Stakeholder </a:t>
            </a:r>
            <a:r>
              <a:rPr lang="en-US" sz="2400" dirty="0"/>
              <a:t>classification: Is the stakeholder internal or external to the </a:t>
            </a:r>
            <a:r>
              <a:rPr lang="en-US" sz="2400" dirty="0" smtClean="0"/>
              <a:t>organization? Is </a:t>
            </a:r>
            <a:r>
              <a:rPr lang="en-US" sz="2400" dirty="0"/>
              <a:t>the stakeholder a supporter of the project or resistant to it?</a:t>
            </a:r>
            <a:endParaRPr lang="en-US" dirty="0" smtClean="0"/>
          </a:p>
        </p:txBody>
      </p:sp>
      <p:sp>
        <p:nvSpPr>
          <p:cNvPr id="22533" name="Footer Placeholder 6"/>
          <p:cNvSpPr>
            <a:spLocks noGrp="1"/>
          </p:cNvSpPr>
          <p:nvPr>
            <p:ph type="ftr" sz="quarter" idx="10"/>
          </p:nvPr>
        </p:nvSpPr>
        <p:spPr bwMode="auto">
          <a:xfrm>
            <a:off x="0" y="6400801"/>
            <a:ext cx="2667000" cy="457200"/>
          </a:xfrm>
          <a:noFill/>
          <a:ln>
            <a:miter lim="800000"/>
            <a:headEnd/>
            <a:tailEnd/>
          </a:ln>
        </p:spPr>
        <p:txBody>
          <a:bodyPr/>
          <a:lstStyle/>
          <a:p>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BFB02C31-945C-4AD2-B828-1A85C2B89883}"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381000" y="152400"/>
            <a:ext cx="8305800" cy="1142999"/>
          </a:xfrm>
        </p:spPr>
        <p:txBody>
          <a:bodyPr>
            <a:noAutofit/>
          </a:bodyPr>
          <a:lstStyle/>
          <a:p>
            <a:r>
              <a:rPr lang="en-US" sz="3700" dirty="0"/>
              <a:t>Table 13-1. Sample Stakeholder Register</a:t>
            </a:r>
            <a:endParaRPr lang="en-US" sz="3700" dirty="0" smtClean="0"/>
          </a:p>
        </p:txBody>
      </p:sp>
      <p:graphicFrame>
        <p:nvGraphicFramePr>
          <p:cNvPr id="2" name="Table 1" descr="A table with 5 columns and 9 rows. The column headers are Name, Position, Internal/External, Project Role, and Contact Information. "/>
          <p:cNvGraphicFramePr>
            <a:graphicFrameLocks noGrp="1"/>
          </p:cNvGraphicFramePr>
          <p:nvPr>
            <p:extLst>
              <p:ext uri="{D42A27DB-BD31-4B8C-83A1-F6EECF244321}">
                <p14:modId xmlns:p14="http://schemas.microsoft.com/office/powerpoint/2010/main" val="1652708595"/>
              </p:ext>
            </p:extLst>
          </p:nvPr>
        </p:nvGraphicFramePr>
        <p:xfrm>
          <a:off x="266700" y="1390110"/>
          <a:ext cx="8610601" cy="4477290"/>
        </p:xfrm>
        <a:graphic>
          <a:graphicData uri="http://schemas.openxmlformats.org/drawingml/2006/table">
            <a:tbl>
              <a:tblPr firstRow="1" bandRow="1">
                <a:tableStyleId>{5C22544A-7EE6-4342-B048-85BDC9FD1C3A}</a:tableStyleId>
              </a:tblPr>
              <a:tblGrid>
                <a:gridCol w="1722120">
                  <a:extLst>
                    <a:ext uri="{9D8B030D-6E8A-4147-A177-3AD203B41FA5}">
                      <a16:colId xmlns="" xmlns:a16="http://schemas.microsoft.com/office/drawing/2014/main" val="20000"/>
                    </a:ext>
                  </a:extLst>
                </a:gridCol>
                <a:gridCol w="1722120">
                  <a:extLst>
                    <a:ext uri="{9D8B030D-6E8A-4147-A177-3AD203B41FA5}">
                      <a16:colId xmlns="" xmlns:a16="http://schemas.microsoft.com/office/drawing/2014/main" val="20001"/>
                    </a:ext>
                  </a:extLst>
                </a:gridCol>
                <a:gridCol w="1079975">
                  <a:extLst>
                    <a:ext uri="{9D8B030D-6E8A-4147-A177-3AD203B41FA5}">
                      <a16:colId xmlns="" xmlns:a16="http://schemas.microsoft.com/office/drawing/2014/main" val="20002"/>
                    </a:ext>
                  </a:extLst>
                </a:gridCol>
                <a:gridCol w="2181385">
                  <a:extLst>
                    <a:ext uri="{9D8B030D-6E8A-4147-A177-3AD203B41FA5}">
                      <a16:colId xmlns="" xmlns:a16="http://schemas.microsoft.com/office/drawing/2014/main" val="1566411810"/>
                    </a:ext>
                  </a:extLst>
                </a:gridCol>
                <a:gridCol w="1905001">
                  <a:extLst>
                    <a:ext uri="{9D8B030D-6E8A-4147-A177-3AD203B41FA5}">
                      <a16:colId xmlns="" xmlns:a16="http://schemas.microsoft.com/office/drawing/2014/main" val="2630065685"/>
                    </a:ext>
                  </a:extLst>
                </a:gridCol>
              </a:tblGrid>
              <a:tr h="609601">
                <a:tc>
                  <a:txBody>
                    <a:bodyPr/>
                    <a:lstStyle/>
                    <a:p>
                      <a:r>
                        <a:rPr lang="en-US" sz="1200" dirty="0" smtClean="0"/>
                        <a:t>Name</a:t>
                      </a:r>
                      <a:endParaRPr lang="en-US" sz="12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200" dirty="0" smtClean="0"/>
                        <a:t>Position</a:t>
                      </a:r>
                      <a:r>
                        <a:rPr lang="en-US" sz="1200" baseline="0" dirty="0" smtClean="0"/>
                        <a:t> </a:t>
                      </a:r>
                      <a:endParaRPr lang="en-US" sz="12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200" dirty="0" smtClean="0"/>
                        <a:t>Internal/</a:t>
                      </a:r>
                    </a:p>
                    <a:p>
                      <a:r>
                        <a:rPr lang="en-US" sz="1200" dirty="0" smtClean="0"/>
                        <a:t>External </a:t>
                      </a:r>
                      <a:endParaRPr lang="en-US" sz="12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200" dirty="0" smtClean="0"/>
                        <a:t>Project Role</a:t>
                      </a:r>
                      <a:endParaRPr lang="en-US" sz="12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200" dirty="0" smtClean="0"/>
                        <a:t>Contact Information </a:t>
                      </a:r>
                      <a:endParaRPr lang="en-US" sz="12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extLst>
                  <a:ext uri="{0D108BD9-81ED-4DB2-BD59-A6C34878D82A}">
                    <a16:rowId xmlns="" xmlns:a16="http://schemas.microsoft.com/office/drawing/2014/main" val="10000"/>
                  </a:ext>
                </a:extLst>
              </a:tr>
              <a:tr h="458855">
                <a:tc>
                  <a:txBody>
                    <a:bodyPr/>
                    <a:lstStyle/>
                    <a:p>
                      <a:r>
                        <a:rPr lang="en-US" sz="1200" dirty="0" smtClean="0"/>
                        <a:t>Stephen </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VP of </a:t>
                      </a:r>
                    </a:p>
                    <a:p>
                      <a:r>
                        <a:rPr lang="en-US" sz="1200" dirty="0" smtClean="0"/>
                        <a:t>Operations </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Internal</a:t>
                      </a:r>
                      <a:r>
                        <a:rPr lang="en-US" sz="1200" baseline="0" dirty="0" smtClean="0"/>
                        <a:t> </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Project sponsor </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stephen@globaloil.com</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10001"/>
                  </a:ext>
                </a:extLst>
              </a:tr>
              <a:tr h="455545">
                <a:tc>
                  <a:txBody>
                    <a:bodyPr/>
                    <a:lstStyle/>
                    <a:p>
                      <a:r>
                        <a:rPr lang="en-US" sz="1200" dirty="0" smtClean="0"/>
                        <a:t>Betsy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CFO</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Internal</a:t>
                      </a:r>
                      <a:r>
                        <a:rPr lang="en-US" sz="1200" baseline="0" dirty="0" smtClean="0"/>
                        <a:t>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Senior manager, approves funds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betsy@globaloil.com</a:t>
                      </a:r>
                    </a:p>
                    <a:p>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10002"/>
                  </a:ext>
                </a:extLst>
              </a:tr>
              <a:tr h="531745">
                <a:tc>
                  <a:txBody>
                    <a:bodyPr/>
                    <a:lstStyle/>
                    <a:p>
                      <a:r>
                        <a:rPr lang="en-US" sz="1200" dirty="0" err="1" smtClean="0"/>
                        <a:t>Chien</a:t>
                      </a:r>
                      <a:r>
                        <a:rPr lang="en-US" sz="1200" dirty="0" smtClean="0"/>
                        <a:t>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CIO</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Internal</a:t>
                      </a:r>
                      <a:r>
                        <a:rPr lang="en-US" sz="1200" baseline="0" dirty="0" smtClean="0"/>
                        <a:t>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Senior manager, PM’s boss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chien@globaloil.com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1306609792"/>
                  </a:ext>
                </a:extLst>
              </a:tr>
              <a:tr h="440097">
                <a:tc>
                  <a:txBody>
                    <a:bodyPr/>
                    <a:lstStyle/>
                    <a:p>
                      <a:r>
                        <a:rPr lang="en-US" sz="1200" dirty="0" smtClean="0"/>
                        <a:t>Ryan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IT analyst</a:t>
                      </a:r>
                      <a:r>
                        <a:rPr lang="en-US" sz="1200" baseline="0" dirty="0" smtClean="0"/>
                        <a:t>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Internal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Team member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ryan@global</a:t>
                      </a:r>
                      <a:r>
                        <a:rPr lang="en-US" sz="1200" baseline="0" dirty="0" smtClean="0"/>
                        <a:t>oil.com</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1737195546"/>
                  </a:ext>
                </a:extLst>
              </a:tr>
              <a:tr h="440097">
                <a:tc>
                  <a:txBody>
                    <a:bodyPr/>
                    <a:lstStyle/>
                    <a:p>
                      <a:r>
                        <a:rPr lang="en-US" sz="1200" dirty="0" smtClean="0"/>
                        <a:t>Lori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Director,</a:t>
                      </a:r>
                    </a:p>
                    <a:p>
                      <a:r>
                        <a:rPr lang="en-US" sz="1200" baseline="0" dirty="0" smtClean="0"/>
                        <a:t>Accounting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Internal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Senior manager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lori@globaloil.com</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1516267380"/>
                  </a:ext>
                </a:extLst>
              </a:tr>
              <a:tr h="642398">
                <a:tc>
                  <a:txBody>
                    <a:bodyPr/>
                    <a:lstStyle/>
                    <a:p>
                      <a:r>
                        <a:rPr lang="en-US" sz="1200" dirty="0" smtClean="0"/>
                        <a:t>Sanjay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Director</a:t>
                      </a:r>
                      <a:r>
                        <a:rPr lang="en-US" sz="1200" baseline="0" dirty="0" smtClean="0"/>
                        <a:t>, </a:t>
                      </a:r>
                    </a:p>
                    <a:p>
                      <a:r>
                        <a:rPr lang="en-US" sz="1200" baseline="0" dirty="0" smtClean="0"/>
                        <a:t>Refineries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Internal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Senior</a:t>
                      </a:r>
                      <a:r>
                        <a:rPr lang="en-US" sz="1200" baseline="0" dirty="0" smtClean="0"/>
                        <a:t> manager of largest refinery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sanjay@globaloil.com</a:t>
                      </a:r>
                    </a:p>
                    <a:p>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3122755431"/>
                  </a:ext>
                </a:extLst>
              </a:tr>
              <a:tr h="440097">
                <a:tc>
                  <a:txBody>
                    <a:bodyPr/>
                    <a:lstStyle/>
                    <a:p>
                      <a:r>
                        <a:rPr lang="en-US" sz="1200" dirty="0" smtClean="0"/>
                        <a:t>Debra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Consultant</a:t>
                      </a:r>
                      <a:r>
                        <a:rPr lang="en-US" sz="1200" baseline="0" dirty="0" smtClean="0"/>
                        <a:t>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External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Project manager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200" dirty="0" smtClean="0"/>
                        <a:t>debra@globaloil.com</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2795335419"/>
                  </a:ext>
                </a:extLst>
              </a:tr>
              <a:tr h="440097">
                <a:tc>
                  <a:txBody>
                    <a:bodyPr/>
                    <a:lstStyle/>
                    <a:p>
                      <a:r>
                        <a:rPr lang="en-US" sz="1200" dirty="0" smtClean="0"/>
                        <a:t>Suppliers</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Suppliers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External</a:t>
                      </a:r>
                      <a:r>
                        <a:rPr lang="en-US" sz="1200" baseline="0" dirty="0" smtClean="0"/>
                        <a:t>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Supply</a:t>
                      </a:r>
                      <a:r>
                        <a:rPr lang="en-US" sz="1200" baseline="0" dirty="0" smtClean="0"/>
                        <a:t> software</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200" dirty="0" smtClean="0"/>
                        <a:t>suppliers@gmail.com </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2949254240"/>
                  </a:ext>
                </a:extLst>
              </a:tr>
            </a:tbl>
          </a:graphicData>
        </a:graphic>
      </p:graphicFrame>
      <p:sp>
        <p:nvSpPr>
          <p:cNvPr id="1027" name="Footer Placeholder 3"/>
          <p:cNvSpPr>
            <a:spLocks noGrp="1"/>
          </p:cNvSpPr>
          <p:nvPr>
            <p:ph type="ftr" sz="quarter" idx="10"/>
          </p:nvPr>
        </p:nvSpPr>
        <p:spPr bwMode="auto">
          <a:xfrm>
            <a:off x="0" y="6324601"/>
            <a:ext cx="2590800" cy="533400"/>
          </a:xfrm>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4941097B-8DCA-4F4B-82F9-5CA08C941AAF}" type="slidenum">
              <a:rPr lang="en-US"/>
              <a:pPr>
                <a:defRPr/>
              </a:pPr>
              <a:t>12</a:t>
            </a:fld>
            <a:endParaRPr lang="en-US" dirty="0"/>
          </a:p>
        </p:txBody>
      </p:sp>
    </p:spTree>
    <p:extLst>
      <p:ext uri="{BB962C8B-B14F-4D97-AF65-F5344CB8AC3E}">
        <p14:creationId xmlns:p14="http://schemas.microsoft.com/office/powerpoint/2010/main" val="2898690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990600"/>
          </a:xfrm>
        </p:spPr>
        <p:txBody>
          <a:bodyPr/>
          <a:lstStyle/>
          <a:p>
            <a:r>
              <a:rPr lang="en-US" dirty="0" smtClean="0"/>
              <a:t>Classifying Stakeholders</a:t>
            </a:r>
            <a:endParaRPr lang="en-US" dirty="0"/>
          </a:p>
        </p:txBody>
      </p:sp>
      <p:sp>
        <p:nvSpPr>
          <p:cNvPr id="2" name="Content Placeholder 1"/>
          <p:cNvSpPr>
            <a:spLocks noGrp="1"/>
          </p:cNvSpPr>
          <p:nvPr>
            <p:ph idx="1"/>
          </p:nvPr>
        </p:nvSpPr>
        <p:spPr>
          <a:xfrm>
            <a:off x="457200" y="1481138"/>
            <a:ext cx="8229600" cy="3167062"/>
          </a:xfrm>
        </p:spPr>
        <p:txBody>
          <a:bodyPr/>
          <a:lstStyle/>
          <a:p>
            <a:r>
              <a:rPr lang="en-US" dirty="0"/>
              <a:t>After identifying key project stakeholders, you can use different classification </a:t>
            </a:r>
            <a:r>
              <a:rPr lang="en-US" dirty="0" smtClean="0"/>
              <a:t>models to </a:t>
            </a:r>
            <a:r>
              <a:rPr lang="en-US" dirty="0"/>
              <a:t>determine an approach for managing stakeholder </a:t>
            </a:r>
            <a:r>
              <a:rPr lang="en-US" dirty="0" smtClean="0"/>
              <a:t>relationships</a:t>
            </a:r>
          </a:p>
          <a:p>
            <a:r>
              <a:rPr lang="en-US" dirty="0" smtClean="0"/>
              <a:t>A </a:t>
            </a:r>
            <a:r>
              <a:rPr lang="en-US" b="1" dirty="0"/>
              <a:t>power/interest grid </a:t>
            </a:r>
            <a:r>
              <a:rPr lang="en-US" dirty="0" smtClean="0"/>
              <a:t>can be used to </a:t>
            </a:r>
            <a:r>
              <a:rPr lang="en-US" dirty="0"/>
              <a:t>group stakeholders based on their level of authority (power) </a:t>
            </a:r>
            <a:r>
              <a:rPr lang="en-US" dirty="0" smtClean="0"/>
              <a:t>and their </a:t>
            </a:r>
            <a:r>
              <a:rPr lang="en-US" dirty="0"/>
              <a:t>level of concern (interest) for project outcomes</a:t>
            </a:r>
          </a:p>
        </p:txBody>
      </p:sp>
      <p:sp>
        <p:nvSpPr>
          <p:cNvPr id="4" name="Footer Placeholder 3"/>
          <p:cNvSpPr>
            <a:spLocks noGrp="1"/>
          </p:cNvSpPr>
          <p:nvPr>
            <p:ph type="ftr" sz="quarter" idx="10"/>
          </p:nvPr>
        </p:nvSpPr>
        <p:spPr>
          <a:xfrm>
            <a:off x="0" y="6324601"/>
            <a:ext cx="26670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13</a:t>
            </a:fld>
            <a:endParaRPr lang="en-US" dirty="0"/>
          </a:p>
        </p:txBody>
      </p:sp>
    </p:spTree>
    <p:extLst>
      <p:ext uri="{BB962C8B-B14F-4D97-AF65-F5344CB8AC3E}">
        <p14:creationId xmlns:p14="http://schemas.microsoft.com/office/powerpoint/2010/main" val="612537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020762"/>
          </a:xfrm>
        </p:spPr>
        <p:txBody>
          <a:bodyPr/>
          <a:lstStyle/>
          <a:p>
            <a:r>
              <a:rPr lang="en-US" dirty="0" smtClean="0"/>
              <a:t>Figure 13-2. Power/Interest Grid</a:t>
            </a:r>
            <a:endParaRPr lang="en-US" dirty="0"/>
          </a:p>
        </p:txBody>
      </p:sp>
      <p:pic>
        <p:nvPicPr>
          <p:cNvPr id="2" name="Picture 1" descr="A graph with Interest on the x axis from low to high and Power on the y axis from low to high. The graph is broken down into four quadrants with specific points marked within the quadrants. The upper left quadrant is labeled low interest/high power, keep satisfied. The upper right quadrant is labeled, high interest/high power, Manage closely. The bottom right quadrant is labeled, high interest/low power, Keep informed. And the bottom left quadrant is labeled, Low interest/low power, Monitor. In the upper right quadrant are points 1 and 2, with point 1 at the upper right corner and 2 being located near the lower center of the quadrant. In the upper left quadrant are points 5 and 6, with 6 being near the lower left, and 5 near the upper right side of the quadrant. In the lower left quadrant are points 7 and 8, with 7 located in the upper middle and 8 marked at the lower left of that quadrant. Finally, in the lower right quadrant are points 3 and 4, with 3 being near the upper right corner and 4 at the lower center of that quadrant."/>
          <p:cNvPicPr>
            <a:picLocks noChangeAspect="1"/>
          </p:cNvPicPr>
          <p:nvPr/>
        </p:nvPicPr>
        <p:blipFill>
          <a:blip r:embed="rId2"/>
          <a:stretch>
            <a:fillRect/>
          </a:stretch>
        </p:blipFill>
        <p:spPr>
          <a:xfrm>
            <a:off x="2000250" y="1495425"/>
            <a:ext cx="5143500" cy="4524375"/>
          </a:xfrm>
          <a:prstGeom prst="rect">
            <a:avLst/>
          </a:prstGeom>
        </p:spPr>
      </p:pic>
      <p:sp>
        <p:nvSpPr>
          <p:cNvPr id="4" name="Footer Placeholder 3"/>
          <p:cNvSpPr>
            <a:spLocks noGrp="1"/>
          </p:cNvSpPr>
          <p:nvPr>
            <p:ph type="ftr" sz="quarter" idx="10"/>
          </p:nvPr>
        </p:nvSpPr>
        <p:spPr>
          <a:xfrm>
            <a:off x="0" y="6337501"/>
            <a:ext cx="2590800" cy="5205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14</a:t>
            </a:fld>
            <a:endParaRPr lang="en-US" dirty="0"/>
          </a:p>
        </p:txBody>
      </p:sp>
    </p:spTree>
    <p:extLst>
      <p:ext uri="{BB962C8B-B14F-4D97-AF65-F5344CB8AC3E}">
        <p14:creationId xmlns:p14="http://schemas.microsoft.com/office/powerpoint/2010/main" val="1882698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Stakeholder Engagement Levels</a:t>
            </a:r>
            <a:endParaRPr lang="en-US" dirty="0"/>
          </a:p>
        </p:txBody>
      </p:sp>
      <p:sp>
        <p:nvSpPr>
          <p:cNvPr id="2" name="Content Placeholder 1"/>
          <p:cNvSpPr>
            <a:spLocks noGrp="1"/>
          </p:cNvSpPr>
          <p:nvPr>
            <p:ph idx="1"/>
          </p:nvPr>
        </p:nvSpPr>
        <p:spPr>
          <a:xfrm>
            <a:off x="152400" y="1481138"/>
            <a:ext cx="8763000" cy="4525962"/>
          </a:xfrm>
        </p:spPr>
        <p:txBody>
          <a:bodyPr/>
          <a:lstStyle/>
          <a:p>
            <a:r>
              <a:rPr lang="en-US" dirty="0" smtClean="0"/>
              <a:t>Unaware</a:t>
            </a:r>
            <a:r>
              <a:rPr lang="en-US" dirty="0"/>
              <a:t>: Unaware of the project and its potential impacts on them</a:t>
            </a:r>
          </a:p>
          <a:p>
            <a:r>
              <a:rPr lang="en-US" dirty="0" smtClean="0"/>
              <a:t>Resistant</a:t>
            </a:r>
            <a:r>
              <a:rPr lang="en-US" dirty="0"/>
              <a:t>: Aware of the project yet resistant to change</a:t>
            </a:r>
          </a:p>
          <a:p>
            <a:r>
              <a:rPr lang="en-US" dirty="0" smtClean="0"/>
              <a:t>Neutral</a:t>
            </a:r>
            <a:r>
              <a:rPr lang="en-US" dirty="0"/>
              <a:t>: Aware of the project yet neither supportive nor resistant</a:t>
            </a:r>
          </a:p>
          <a:p>
            <a:r>
              <a:rPr lang="en-US" dirty="0" smtClean="0"/>
              <a:t>Supportive</a:t>
            </a:r>
            <a:r>
              <a:rPr lang="en-US" dirty="0"/>
              <a:t>: Aware of the project and supportive of change</a:t>
            </a:r>
          </a:p>
          <a:p>
            <a:r>
              <a:rPr lang="en-US" dirty="0" smtClean="0"/>
              <a:t>Leading</a:t>
            </a:r>
            <a:r>
              <a:rPr lang="en-US" dirty="0"/>
              <a:t>: Aware of the project</a:t>
            </a:r>
          </a:p>
        </p:txBody>
      </p:sp>
      <p:sp>
        <p:nvSpPr>
          <p:cNvPr id="4" name="Footer Placeholder 3"/>
          <p:cNvSpPr>
            <a:spLocks noGrp="1"/>
          </p:cNvSpPr>
          <p:nvPr>
            <p:ph type="ftr" sz="quarter" idx="10"/>
          </p:nvPr>
        </p:nvSpPr>
        <p:spPr>
          <a:xfrm>
            <a:off x="0" y="6324601"/>
            <a:ext cx="26670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15</a:t>
            </a:fld>
            <a:endParaRPr lang="en-US" dirty="0"/>
          </a:p>
        </p:txBody>
      </p:sp>
    </p:spTree>
    <p:extLst>
      <p:ext uri="{BB962C8B-B14F-4D97-AF65-F5344CB8AC3E}">
        <p14:creationId xmlns:p14="http://schemas.microsoft.com/office/powerpoint/2010/main" val="3722485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066800"/>
          </a:xfrm>
        </p:spPr>
        <p:txBody>
          <a:bodyPr/>
          <a:lstStyle/>
          <a:p>
            <a:r>
              <a:rPr lang="en-US" dirty="0" smtClean="0"/>
              <a:t>What Went Right?</a:t>
            </a:r>
            <a:endParaRPr lang="en-US" dirty="0"/>
          </a:p>
        </p:txBody>
      </p:sp>
      <p:sp>
        <p:nvSpPr>
          <p:cNvPr id="2" name="Content Placeholder 1"/>
          <p:cNvSpPr>
            <a:spLocks noGrp="1"/>
          </p:cNvSpPr>
          <p:nvPr>
            <p:ph idx="1"/>
          </p:nvPr>
        </p:nvSpPr>
        <p:spPr>
          <a:xfrm>
            <a:off x="228600" y="1143000"/>
            <a:ext cx="8915400" cy="4953000"/>
          </a:xfrm>
        </p:spPr>
        <p:txBody>
          <a:bodyPr/>
          <a:lstStyle/>
          <a:p>
            <a:r>
              <a:rPr lang="en-US" sz="2400" dirty="0"/>
              <a:t>Instead of just saying “no” when your project sponsor asks for something unreasonable, </a:t>
            </a:r>
            <a:r>
              <a:rPr lang="en-US" sz="2400" dirty="0" smtClean="0"/>
              <a:t>it is </a:t>
            </a:r>
            <a:r>
              <a:rPr lang="en-US" sz="2400" dirty="0"/>
              <a:t>better to explain what is wrong with the request and then present a realistic way </a:t>
            </a:r>
            <a:r>
              <a:rPr lang="en-US" sz="2400" dirty="0" smtClean="0"/>
              <a:t>to solve </a:t>
            </a:r>
            <a:r>
              <a:rPr lang="en-US" sz="2400" dirty="0"/>
              <a:t>the problem at </a:t>
            </a:r>
            <a:r>
              <a:rPr lang="en-US" sz="2400" dirty="0" smtClean="0"/>
              <a:t>hand</a:t>
            </a:r>
          </a:p>
          <a:p>
            <a:r>
              <a:rPr lang="en-US" sz="2400" dirty="0" smtClean="0"/>
              <a:t>For </a:t>
            </a:r>
            <a:r>
              <a:rPr lang="en-US" sz="2400" dirty="0"/>
              <a:t>example, Christa Ferguson, a PMP and independent </a:t>
            </a:r>
            <a:r>
              <a:rPr lang="en-US" sz="2400" dirty="0" smtClean="0"/>
              <a:t>program manager </a:t>
            </a:r>
            <a:r>
              <a:rPr lang="en-US" sz="2400" dirty="0"/>
              <a:t>in San Francisco, described how she handled a request from a </a:t>
            </a:r>
            <a:r>
              <a:rPr lang="en-US" sz="2400" dirty="0" smtClean="0"/>
              <a:t>project sponsor </a:t>
            </a:r>
            <a:r>
              <a:rPr lang="en-US" sz="2400" dirty="0"/>
              <a:t>to deliver a new tablet device in two months when she knew she would </a:t>
            </a:r>
            <a:r>
              <a:rPr lang="en-US" sz="2400" dirty="0" smtClean="0"/>
              <a:t>need more </a:t>
            </a:r>
            <a:r>
              <a:rPr lang="en-US" sz="2400" dirty="0"/>
              <a:t>time. Based on her experience, she knew the </a:t>
            </a:r>
            <a:r>
              <a:rPr lang="en-US" sz="2400" dirty="0" smtClean="0"/>
              <a:t>RFQ for </a:t>
            </a:r>
            <a:r>
              <a:rPr lang="en-US" sz="2400" dirty="0"/>
              <a:t>the effort </a:t>
            </a:r>
            <a:r>
              <a:rPr lang="en-US" sz="2400" dirty="0" smtClean="0"/>
              <a:t>alone would </a:t>
            </a:r>
            <a:r>
              <a:rPr lang="en-US" sz="2400" dirty="0"/>
              <a:t>take almost a month. Christa quickly researched the facts to propose a </a:t>
            </a:r>
            <a:r>
              <a:rPr lang="en-US" sz="2400" dirty="0" smtClean="0"/>
              <a:t>realistic delivery </a:t>
            </a:r>
            <a:r>
              <a:rPr lang="en-US" sz="2400" dirty="0"/>
              <a:t>schedule.</a:t>
            </a:r>
          </a:p>
          <a:p>
            <a:r>
              <a:rPr lang="en-US" sz="2400" dirty="0" smtClean="0"/>
              <a:t>The project sponsor reset expectations </a:t>
            </a:r>
            <a:r>
              <a:rPr lang="en-US" sz="2400" dirty="0"/>
              <a:t>once he learned what it took to produce the </a:t>
            </a:r>
            <a:r>
              <a:rPr lang="en-US" sz="2400" dirty="0" smtClean="0"/>
              <a:t>tablets</a:t>
            </a:r>
            <a:endParaRPr lang="en-US" sz="2400" dirty="0"/>
          </a:p>
        </p:txBody>
      </p:sp>
      <p:sp>
        <p:nvSpPr>
          <p:cNvPr id="4" name="Footer Placeholder 3"/>
          <p:cNvSpPr>
            <a:spLocks noGrp="1"/>
          </p:cNvSpPr>
          <p:nvPr>
            <p:ph type="ftr" sz="quarter" idx="10"/>
          </p:nvPr>
        </p:nvSpPr>
        <p:spPr>
          <a:xfrm>
            <a:off x="0" y="6324601"/>
            <a:ext cx="25146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16</a:t>
            </a:fld>
            <a:endParaRPr lang="en-US" dirty="0"/>
          </a:p>
        </p:txBody>
      </p:sp>
    </p:spTree>
    <p:extLst>
      <p:ext uri="{BB962C8B-B14F-4D97-AF65-F5344CB8AC3E}">
        <p14:creationId xmlns:p14="http://schemas.microsoft.com/office/powerpoint/2010/main" val="3937806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Planning Stakeholder Management</a:t>
            </a:r>
            <a:endParaRPr lang="en-US" dirty="0"/>
          </a:p>
        </p:txBody>
      </p:sp>
      <p:sp>
        <p:nvSpPr>
          <p:cNvPr id="2" name="Content Placeholder 1"/>
          <p:cNvSpPr>
            <a:spLocks noGrp="1"/>
          </p:cNvSpPr>
          <p:nvPr>
            <p:ph idx="1"/>
          </p:nvPr>
        </p:nvSpPr>
        <p:spPr/>
        <p:txBody>
          <a:bodyPr/>
          <a:lstStyle/>
          <a:p>
            <a:r>
              <a:rPr lang="en-US" dirty="0" smtClean="0"/>
              <a:t>After identifying and analyzing stakeholders, project teams should develop a plan for management them</a:t>
            </a:r>
          </a:p>
          <a:p>
            <a:r>
              <a:rPr lang="en-US" dirty="0" smtClean="0"/>
              <a:t>The stakeholder management plan can include:</a:t>
            </a:r>
          </a:p>
          <a:p>
            <a:pPr lvl="1"/>
            <a:r>
              <a:rPr lang="en-US" dirty="0" smtClean="0"/>
              <a:t>Current and desired engagement levels</a:t>
            </a:r>
          </a:p>
          <a:p>
            <a:pPr lvl="1"/>
            <a:r>
              <a:rPr lang="en-US" dirty="0" smtClean="0"/>
              <a:t>Interrelationships between stakeholders</a:t>
            </a:r>
          </a:p>
          <a:p>
            <a:pPr lvl="1"/>
            <a:r>
              <a:rPr lang="en-US" dirty="0" smtClean="0"/>
              <a:t>Communication requirements</a:t>
            </a:r>
          </a:p>
          <a:p>
            <a:pPr lvl="1"/>
            <a:r>
              <a:rPr lang="en-US" dirty="0" smtClean="0"/>
              <a:t>Potential management strategies for each stakeholders</a:t>
            </a:r>
          </a:p>
          <a:p>
            <a:pPr lvl="1"/>
            <a:r>
              <a:rPr lang="en-US" dirty="0" smtClean="0"/>
              <a:t>Methods for updating the stakeholder management plan</a:t>
            </a:r>
            <a:endParaRPr lang="en-US" dirty="0"/>
          </a:p>
        </p:txBody>
      </p:sp>
      <p:sp>
        <p:nvSpPr>
          <p:cNvPr id="4" name="Footer Placeholder 3"/>
          <p:cNvSpPr>
            <a:spLocks noGrp="1"/>
          </p:cNvSpPr>
          <p:nvPr>
            <p:ph type="ftr" sz="quarter" idx="10"/>
          </p:nvPr>
        </p:nvSpPr>
        <p:spPr>
          <a:xfrm>
            <a:off x="0" y="6324601"/>
            <a:ext cx="27432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17</a:t>
            </a:fld>
            <a:endParaRPr lang="en-US" dirty="0"/>
          </a:p>
        </p:txBody>
      </p:sp>
    </p:spTree>
    <p:extLst>
      <p:ext uri="{BB962C8B-B14F-4D97-AF65-F5344CB8AC3E}">
        <p14:creationId xmlns:p14="http://schemas.microsoft.com/office/powerpoint/2010/main" val="2766946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Sensitive Information</a:t>
            </a:r>
            <a:endParaRPr lang="en-US" dirty="0"/>
          </a:p>
        </p:txBody>
      </p:sp>
      <p:sp>
        <p:nvSpPr>
          <p:cNvPr id="2" name="Content Placeholder 1"/>
          <p:cNvSpPr>
            <a:spLocks noGrp="1"/>
          </p:cNvSpPr>
          <p:nvPr>
            <p:ph idx="1"/>
          </p:nvPr>
        </p:nvSpPr>
        <p:spPr/>
        <p:txBody>
          <a:bodyPr/>
          <a:lstStyle/>
          <a:p>
            <a:r>
              <a:rPr lang="en-US" dirty="0"/>
              <a:t>Because a stakeholder management plan often includes sensitive information, it </a:t>
            </a:r>
            <a:r>
              <a:rPr lang="en-US" dirty="0" smtClean="0"/>
              <a:t>should not </a:t>
            </a:r>
            <a:r>
              <a:rPr lang="en-US" dirty="0"/>
              <a:t>be part of the official project documents, which are normally available for all </a:t>
            </a:r>
            <a:r>
              <a:rPr lang="en-US" dirty="0" smtClean="0"/>
              <a:t>stakeholders to review</a:t>
            </a:r>
          </a:p>
          <a:p>
            <a:r>
              <a:rPr lang="en-US" dirty="0" smtClean="0"/>
              <a:t>In </a:t>
            </a:r>
            <a:r>
              <a:rPr lang="en-US" dirty="0"/>
              <a:t>many cases, only project managers and a few other team </a:t>
            </a:r>
            <a:r>
              <a:rPr lang="en-US" dirty="0" smtClean="0"/>
              <a:t>members should </a:t>
            </a:r>
            <a:r>
              <a:rPr lang="en-US" dirty="0"/>
              <a:t>prepare the stakeholder management </a:t>
            </a:r>
            <a:r>
              <a:rPr lang="en-US" dirty="0" smtClean="0"/>
              <a:t>plan</a:t>
            </a:r>
            <a:endParaRPr lang="en-US" dirty="0"/>
          </a:p>
          <a:p>
            <a:r>
              <a:rPr lang="en-US" dirty="0" smtClean="0"/>
              <a:t> Parts </a:t>
            </a:r>
            <a:r>
              <a:rPr lang="en-US" dirty="0"/>
              <a:t>of the </a:t>
            </a:r>
            <a:r>
              <a:rPr lang="en-US" dirty="0" smtClean="0"/>
              <a:t>stakeholder management </a:t>
            </a:r>
            <a:r>
              <a:rPr lang="en-US" dirty="0"/>
              <a:t>plan are not written down, and if they are, distribution is strictly limited</a:t>
            </a:r>
          </a:p>
        </p:txBody>
      </p:sp>
      <p:sp>
        <p:nvSpPr>
          <p:cNvPr id="4" name="Footer Placeholder 3"/>
          <p:cNvSpPr>
            <a:spLocks noGrp="1"/>
          </p:cNvSpPr>
          <p:nvPr>
            <p:ph type="ftr" sz="quarter" idx="10"/>
          </p:nvPr>
        </p:nvSpPr>
        <p:spPr>
          <a:xfrm>
            <a:off x="0" y="6324601"/>
            <a:ext cx="27432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18</a:t>
            </a:fld>
            <a:endParaRPr lang="en-US" dirty="0"/>
          </a:p>
        </p:txBody>
      </p:sp>
    </p:spTree>
    <p:extLst>
      <p:ext uri="{BB962C8B-B14F-4D97-AF65-F5344CB8AC3E}">
        <p14:creationId xmlns:p14="http://schemas.microsoft.com/office/powerpoint/2010/main" val="4005987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43218" y="0"/>
            <a:ext cx="9067800" cy="838200"/>
          </a:xfrm>
        </p:spPr>
        <p:txBody>
          <a:bodyPr>
            <a:noAutofit/>
          </a:bodyPr>
          <a:lstStyle/>
          <a:p>
            <a:r>
              <a:rPr lang="en-US" sz="3600" dirty="0"/>
              <a:t>Table 13-2. Sample Stakeholder Analysis</a:t>
            </a:r>
            <a:endParaRPr lang="en-US" sz="3600" dirty="0" smtClean="0"/>
          </a:p>
        </p:txBody>
      </p:sp>
      <p:graphicFrame>
        <p:nvGraphicFramePr>
          <p:cNvPr id="2" name="Table 1" descr="A table with 4 columns and 5 rows. The column headings are Name, Power/Interest, Current engagement and Potential Management Strategies. "/>
          <p:cNvGraphicFramePr>
            <a:graphicFrameLocks noGrp="1"/>
          </p:cNvGraphicFramePr>
          <p:nvPr>
            <p:extLst>
              <p:ext uri="{D42A27DB-BD31-4B8C-83A1-F6EECF244321}">
                <p14:modId xmlns:p14="http://schemas.microsoft.com/office/powerpoint/2010/main" val="1419472302"/>
              </p:ext>
            </p:extLst>
          </p:nvPr>
        </p:nvGraphicFramePr>
        <p:xfrm>
          <a:off x="1188777" y="936658"/>
          <a:ext cx="6776682" cy="5387942"/>
        </p:xfrm>
        <a:graphic>
          <a:graphicData uri="http://schemas.openxmlformats.org/drawingml/2006/table">
            <a:tbl>
              <a:tblPr firstRow="1" bandRow="1">
                <a:tableStyleId>{5C22544A-7EE6-4342-B048-85BDC9FD1C3A}</a:tableStyleId>
              </a:tblPr>
              <a:tblGrid>
                <a:gridCol w="925516">
                  <a:extLst>
                    <a:ext uri="{9D8B030D-6E8A-4147-A177-3AD203B41FA5}">
                      <a16:colId xmlns="" xmlns:a16="http://schemas.microsoft.com/office/drawing/2014/main" val="20000"/>
                    </a:ext>
                  </a:extLst>
                </a:gridCol>
                <a:gridCol w="899559">
                  <a:extLst>
                    <a:ext uri="{9D8B030D-6E8A-4147-A177-3AD203B41FA5}">
                      <a16:colId xmlns="" xmlns:a16="http://schemas.microsoft.com/office/drawing/2014/main" val="20001"/>
                    </a:ext>
                  </a:extLst>
                </a:gridCol>
                <a:gridCol w="1079217">
                  <a:extLst>
                    <a:ext uri="{9D8B030D-6E8A-4147-A177-3AD203B41FA5}">
                      <a16:colId xmlns="" xmlns:a16="http://schemas.microsoft.com/office/drawing/2014/main" val="20002"/>
                    </a:ext>
                  </a:extLst>
                </a:gridCol>
                <a:gridCol w="3872390">
                  <a:extLst>
                    <a:ext uri="{9D8B030D-6E8A-4147-A177-3AD203B41FA5}">
                      <a16:colId xmlns="" xmlns:a16="http://schemas.microsoft.com/office/drawing/2014/main" val="2709670882"/>
                    </a:ext>
                  </a:extLst>
                </a:gridCol>
              </a:tblGrid>
              <a:tr h="609600">
                <a:tc>
                  <a:txBody>
                    <a:bodyPr/>
                    <a:lstStyle/>
                    <a:p>
                      <a:r>
                        <a:rPr lang="en-US" sz="1200" b="1" dirty="0" smtClean="0">
                          <a:effectLst/>
                          <a:latin typeface="Arial" panose="020B0604020202020204" pitchFamily="34" charset="0"/>
                          <a:ea typeface="Adobe Kaiti Std R" panose="02020400000000000000" pitchFamily="18" charset="-128"/>
                          <a:cs typeface="Arial" panose="020B0604020202020204" pitchFamily="34" charset="0"/>
                        </a:rPr>
                        <a:t>Name</a:t>
                      </a:r>
                      <a:endParaRPr lang="en-US" sz="1200" dirty="0">
                        <a:latin typeface="Arial" panose="020B0604020202020204" pitchFamily="34" charset="0"/>
                        <a:ea typeface="Adobe Kaiti Std R" panose="02020400000000000000" pitchFamily="18" charset="-128"/>
                        <a:cs typeface="Arial" panose="020B0604020202020204"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pPr marL="0" marR="0" algn="l">
                        <a:lnSpc>
                          <a:spcPct val="107000"/>
                        </a:lnSpc>
                        <a:spcBef>
                          <a:spcPts val="0"/>
                        </a:spcBef>
                        <a:spcAft>
                          <a:spcPts val="0"/>
                        </a:spcAft>
                      </a:pPr>
                      <a:r>
                        <a:rPr lang="en-US" sz="1200" b="1" dirty="0">
                          <a:effectLst/>
                          <a:latin typeface="Arial" panose="020B0604020202020204" pitchFamily="34" charset="0"/>
                          <a:ea typeface="Adobe Kaiti Std R" panose="02020400000000000000" pitchFamily="18" charset="-128"/>
                          <a:cs typeface="Arial" panose="020B0604020202020204" pitchFamily="34" charset="0"/>
                        </a:rPr>
                        <a:t>Power/ </a:t>
                      </a:r>
                      <a:endParaRPr lang="en-US" sz="1200" b="1" dirty="0" smtClean="0">
                        <a:effectLst/>
                        <a:latin typeface="Arial" panose="020B0604020202020204" pitchFamily="34" charset="0"/>
                        <a:ea typeface="Adobe Kaiti Std R" panose="02020400000000000000" pitchFamily="18" charset="-128"/>
                        <a:cs typeface="Arial" panose="020B0604020202020204" pitchFamily="34" charset="0"/>
                      </a:endParaRPr>
                    </a:p>
                    <a:p>
                      <a:pPr marL="0" marR="0" algn="l">
                        <a:lnSpc>
                          <a:spcPct val="107000"/>
                        </a:lnSpc>
                        <a:spcBef>
                          <a:spcPts val="0"/>
                        </a:spcBef>
                        <a:spcAft>
                          <a:spcPts val="0"/>
                        </a:spcAft>
                      </a:pPr>
                      <a:r>
                        <a:rPr lang="en-US" sz="1200" b="1" dirty="0" smtClean="0">
                          <a:effectLst/>
                          <a:latin typeface="Arial" panose="020B0604020202020204" pitchFamily="34" charset="0"/>
                          <a:ea typeface="Adobe Kaiti Std R" panose="02020400000000000000" pitchFamily="18" charset="-128"/>
                          <a:cs typeface="Arial" panose="020B0604020202020204" pitchFamily="34" charset="0"/>
                        </a:rPr>
                        <a:t>Interest</a:t>
                      </a:r>
                      <a:endParaRPr lang="en-US" sz="1200" dirty="0">
                        <a:effectLst/>
                        <a:latin typeface="Arial" panose="020B0604020202020204" pitchFamily="34" charset="0"/>
                        <a:ea typeface="Adobe Kaiti Std R" panose="02020400000000000000" pitchFamily="18" charset="-128"/>
                        <a:cs typeface="Arial" panose="020B0604020202020204" pitchFamily="34" charset="0"/>
                      </a:endParaRPr>
                    </a:p>
                  </a:txBody>
                  <a:tcPr marL="25400" marR="254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pPr marL="0" marR="0">
                        <a:lnSpc>
                          <a:spcPct val="107000"/>
                        </a:lnSpc>
                        <a:spcBef>
                          <a:spcPts val="0"/>
                        </a:spcBef>
                        <a:spcAft>
                          <a:spcPts val="0"/>
                        </a:spcAft>
                      </a:pPr>
                      <a:r>
                        <a:rPr lang="en-US" sz="1200" b="1" dirty="0">
                          <a:effectLst/>
                          <a:latin typeface="Arial" panose="020B0604020202020204" pitchFamily="34" charset="0"/>
                          <a:ea typeface="Adobe Kaiti Std R" panose="02020400000000000000" pitchFamily="18" charset="-128"/>
                          <a:cs typeface="Arial" panose="020B0604020202020204" pitchFamily="34" charset="0"/>
                        </a:rPr>
                        <a:t>Current </a:t>
                      </a:r>
                      <a:endParaRPr lang="en-US" sz="1200" b="1" dirty="0" smtClean="0">
                        <a:effectLst/>
                        <a:latin typeface="Arial" panose="020B0604020202020204" pitchFamily="34" charset="0"/>
                        <a:ea typeface="Adobe Kaiti Std R" panose="02020400000000000000" pitchFamily="18" charset="-128"/>
                        <a:cs typeface="Arial" panose="020B0604020202020204" pitchFamily="34" charset="0"/>
                      </a:endParaRPr>
                    </a:p>
                    <a:p>
                      <a:pPr marL="0" marR="0">
                        <a:lnSpc>
                          <a:spcPct val="107000"/>
                        </a:lnSpc>
                        <a:spcBef>
                          <a:spcPts val="0"/>
                        </a:spcBef>
                        <a:spcAft>
                          <a:spcPts val="0"/>
                        </a:spcAft>
                      </a:pPr>
                      <a:r>
                        <a:rPr lang="en-US" sz="1200" b="1" dirty="0" smtClean="0">
                          <a:effectLst/>
                          <a:latin typeface="Arial" panose="020B0604020202020204" pitchFamily="34" charset="0"/>
                          <a:ea typeface="Adobe Kaiti Std R" panose="02020400000000000000" pitchFamily="18" charset="-128"/>
                          <a:cs typeface="Arial" panose="020B0604020202020204" pitchFamily="34" charset="0"/>
                        </a:rPr>
                        <a:t>Engagement</a:t>
                      </a:r>
                      <a:endParaRPr lang="en-US" sz="1200" dirty="0">
                        <a:effectLst/>
                        <a:latin typeface="Arial" panose="020B0604020202020204" pitchFamily="34" charset="0"/>
                        <a:ea typeface="Adobe Kaiti Std R" panose="02020400000000000000" pitchFamily="18" charset="-128"/>
                        <a:cs typeface="Arial" panose="020B0604020202020204" pitchFamily="34" charset="0"/>
                      </a:endParaRPr>
                    </a:p>
                  </a:txBody>
                  <a:tcPr marL="25400" marR="254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pPr marL="0" marR="0">
                        <a:lnSpc>
                          <a:spcPct val="107000"/>
                        </a:lnSpc>
                        <a:spcBef>
                          <a:spcPts val="0"/>
                        </a:spcBef>
                        <a:spcAft>
                          <a:spcPts val="0"/>
                        </a:spcAft>
                      </a:pPr>
                      <a:r>
                        <a:rPr lang="en-US" sz="1200" b="1" dirty="0">
                          <a:effectLst/>
                          <a:latin typeface="Arial" panose="020B0604020202020204" pitchFamily="34" charset="0"/>
                          <a:ea typeface="Adobe Kaiti Std R" panose="02020400000000000000" pitchFamily="18" charset="-128"/>
                          <a:cs typeface="Arial" panose="020B0604020202020204" pitchFamily="34" charset="0"/>
                        </a:rPr>
                        <a:t>Potential Management Strategies</a:t>
                      </a:r>
                      <a:endParaRPr lang="en-US" sz="1200" dirty="0">
                        <a:effectLst/>
                        <a:latin typeface="Arial" panose="020B0604020202020204" pitchFamily="34" charset="0"/>
                        <a:ea typeface="Adobe Kaiti Std R" panose="02020400000000000000" pitchFamily="18" charset="-128"/>
                        <a:cs typeface="Arial" panose="020B0604020202020204" pitchFamily="34" charset="0"/>
                      </a:endParaRPr>
                    </a:p>
                  </a:txBody>
                  <a:tcPr marL="25400" marR="254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extLst>
                  <a:ext uri="{0D108BD9-81ED-4DB2-BD59-A6C34878D82A}">
                    <a16:rowId xmlns="" xmlns:a16="http://schemas.microsoft.com/office/drawing/2014/main" val="10000"/>
                  </a:ext>
                </a:extLst>
              </a:tr>
              <a:tr h="1214660">
                <a:tc>
                  <a:txBody>
                    <a:bodyPr/>
                    <a:lstStyle/>
                    <a:p>
                      <a:r>
                        <a:rPr lang="en-US" sz="1100" dirty="0" smtClean="0">
                          <a:latin typeface="Adobe Kaiti Std R" panose="02020400000000000000" pitchFamily="18" charset="-128"/>
                          <a:ea typeface="Adobe Kaiti Std R" panose="02020400000000000000" pitchFamily="18" charset="-128"/>
                        </a:rPr>
                        <a:t>Stephen</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latin typeface="Adobe Kaiti Std R" panose="02020400000000000000" pitchFamily="18" charset="-128"/>
                          <a:ea typeface="Adobe Kaiti Std R" panose="02020400000000000000" pitchFamily="18" charset="-128"/>
                        </a:rPr>
                        <a:t>High/high</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latin typeface="Adobe Kaiti Std R" panose="02020400000000000000" pitchFamily="18" charset="-128"/>
                          <a:ea typeface="Adobe Kaiti Std R" panose="02020400000000000000" pitchFamily="18" charset="-128"/>
                        </a:rPr>
                        <a:t>Leading</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latin typeface="Adobe Kaiti Std R" panose="02020400000000000000" pitchFamily="18" charset="-128"/>
                          <a:ea typeface="Adobe Kaiti Std R" panose="02020400000000000000" pitchFamily="18" charset="-128"/>
                        </a:rPr>
                        <a:t>Stephen can seem intimidating due to his physical stature and deep voice, but he has a great personality and sense of humor.</a:t>
                      </a:r>
                      <a:r>
                        <a:rPr lang="en-US" sz="1100" baseline="0" dirty="0" smtClean="0">
                          <a:latin typeface="Adobe Kaiti Std R" panose="02020400000000000000" pitchFamily="18" charset="-128"/>
                          <a:ea typeface="Adobe Kaiti Std R" panose="02020400000000000000" pitchFamily="18" charset="-128"/>
                        </a:rPr>
                        <a:t> H</a:t>
                      </a:r>
                      <a:r>
                        <a:rPr lang="en-US" sz="1100" dirty="0" smtClean="0">
                          <a:latin typeface="Adobe Kaiti Std R" panose="02020400000000000000" pitchFamily="18" charset="-128"/>
                          <a:ea typeface="Adobe Kaiti Std R" panose="02020400000000000000" pitchFamily="18" charset="-128"/>
                        </a:rPr>
                        <a:t>e previously led a similar refinery upgrade program at another company and knows what he wants. Manage closely and ask for his advice as needed. He likes short, frequent updates in person.</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10001"/>
                  </a:ext>
                </a:extLst>
              </a:tr>
              <a:tr h="1283472">
                <a:tc>
                  <a:txBody>
                    <a:bodyPr/>
                    <a:lstStyle/>
                    <a:p>
                      <a:r>
                        <a:rPr lang="en-US" sz="1100" dirty="0" err="1" smtClean="0">
                          <a:latin typeface="Adobe Kaiti Std R" panose="02020400000000000000" pitchFamily="18" charset="-128"/>
                          <a:ea typeface="Adobe Kaiti Std R" panose="02020400000000000000" pitchFamily="18" charset="-128"/>
                        </a:rPr>
                        <a:t>Chien</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latin typeface="Adobe Kaiti Std R" panose="02020400000000000000" pitchFamily="18" charset="-128"/>
                          <a:ea typeface="Adobe Kaiti Std R" panose="02020400000000000000" pitchFamily="18" charset="-128"/>
                        </a:rPr>
                        <a:t>High/ medium</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latin typeface="Adobe Kaiti Std R" panose="02020400000000000000" pitchFamily="18" charset="-128"/>
                          <a:ea typeface="Adobe Kaiti Std R" panose="02020400000000000000" pitchFamily="18" charset="-128"/>
                        </a:rPr>
                        <a:t>Resistant</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err="1" smtClean="0">
                          <a:latin typeface="Adobe Kaiti Std R" panose="02020400000000000000" pitchFamily="18" charset="-128"/>
                          <a:ea typeface="Adobe Kaiti Std R" panose="02020400000000000000" pitchFamily="18" charset="-128"/>
                        </a:rPr>
                        <a:t>Chien</a:t>
                      </a:r>
                      <a:r>
                        <a:rPr lang="en-US" sz="1100" dirty="0" smtClean="0">
                          <a:latin typeface="Adobe Kaiti Std R" panose="02020400000000000000" pitchFamily="18" charset="-128"/>
                          <a:ea typeface="Adobe Kaiti Std R" panose="02020400000000000000" pitchFamily="18" charset="-128"/>
                        </a:rPr>
                        <a:t> is a very organized yet hardheaded man. He has been pushing corporate IT standards, and the system the PM and sponsor (Debra and Stephen) like best goes against those standards, even though it's the best solution for this project and the company as a whole. Need to convince him that this is okay and that people still respect his work and position.</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2469753976"/>
                  </a:ext>
                </a:extLst>
              </a:tr>
              <a:tr h="1231699">
                <a:tc>
                  <a:txBody>
                    <a:bodyPr/>
                    <a:lstStyle/>
                    <a:p>
                      <a:r>
                        <a:rPr lang="en-US" sz="1100" dirty="0" smtClean="0">
                          <a:latin typeface="Adobe Kaiti Std R" panose="02020400000000000000" pitchFamily="18" charset="-128"/>
                          <a:ea typeface="Adobe Kaiti Std R" panose="02020400000000000000" pitchFamily="18" charset="-128"/>
                        </a:rPr>
                        <a:t>Ryan</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latin typeface="Adobe Kaiti Std R" panose="02020400000000000000" pitchFamily="18" charset="-128"/>
                          <a:ea typeface="Adobe Kaiti Std R" panose="02020400000000000000" pitchFamily="18" charset="-128"/>
                        </a:rPr>
                        <a:t>Medium/ high</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latin typeface="Adobe Kaiti Std R" panose="02020400000000000000" pitchFamily="18" charset="-128"/>
                          <a:ea typeface="Adobe Kaiti Std R" panose="02020400000000000000" pitchFamily="18" charset="-128"/>
                        </a:rPr>
                        <a:t>Supportive</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latin typeface="Adobe Kaiti Std R" panose="02020400000000000000" pitchFamily="18" charset="-128"/>
                          <a:ea typeface="Adobe Kaiti Std R" panose="02020400000000000000" pitchFamily="18" charset="-128"/>
                        </a:rPr>
                        <a:t>Ryan has been with the company for several years and is well respected, but he feels threatened by Debra. He also resents her getting paid more than he does. He wants to please his boss, </a:t>
                      </a:r>
                      <a:r>
                        <a:rPr lang="en-US" sz="1100" dirty="0" err="1" smtClean="0">
                          <a:latin typeface="Adobe Kaiti Std R" panose="02020400000000000000" pitchFamily="18" charset="-128"/>
                          <a:ea typeface="Adobe Kaiti Std R" panose="02020400000000000000" pitchFamily="18" charset="-128"/>
                        </a:rPr>
                        <a:t>Chien</a:t>
                      </a:r>
                      <a:r>
                        <a:rPr lang="en-US" sz="1100" dirty="0" smtClean="0">
                          <a:latin typeface="Adobe Kaiti Std R" panose="02020400000000000000" pitchFamily="18" charset="-128"/>
                          <a:ea typeface="Adobe Kaiti Std R" panose="02020400000000000000" pitchFamily="18" charset="-128"/>
                        </a:rPr>
                        <a:t>, first and foremost. Need to convince him that the suggested solution is in everyone's best interest.</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2446950422"/>
                  </a:ext>
                </a:extLst>
              </a:tr>
              <a:tr h="1048511">
                <a:tc>
                  <a:txBody>
                    <a:bodyPr/>
                    <a:lstStyle/>
                    <a:p>
                      <a:r>
                        <a:rPr lang="en-US" sz="1100" dirty="0" smtClean="0">
                          <a:latin typeface="Adobe Kaiti Std R" panose="02020400000000000000" pitchFamily="18" charset="-128"/>
                          <a:ea typeface="Adobe Kaiti Std R" panose="02020400000000000000" pitchFamily="18" charset="-128"/>
                        </a:rPr>
                        <a:t>Betsy</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latin typeface="Adobe Kaiti Std R" panose="02020400000000000000" pitchFamily="18" charset="-128"/>
                          <a:ea typeface="Adobe Kaiti Std R" panose="02020400000000000000" pitchFamily="18" charset="-128"/>
                        </a:rPr>
                        <a:t>High/low</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latin typeface="Adobe Kaiti Std R" panose="02020400000000000000" pitchFamily="18" charset="-128"/>
                          <a:ea typeface="Adobe Kaiti Std R" panose="02020400000000000000" pitchFamily="18" charset="-128"/>
                        </a:rPr>
                        <a:t>Neutral</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latin typeface="Adobe Kaiti Std R" panose="02020400000000000000" pitchFamily="18" charset="-128"/>
                          <a:ea typeface="Adobe Kaiti Std R" panose="02020400000000000000" pitchFamily="18" charset="-128"/>
                        </a:rPr>
                        <a:t>Very professional, logical person, (lets along well with </a:t>
                      </a:r>
                      <a:r>
                        <a:rPr lang="en-US" sz="1100" dirty="0" err="1" smtClean="0">
                          <a:latin typeface="Adobe Kaiti Std R" panose="02020400000000000000" pitchFamily="18" charset="-128"/>
                          <a:ea typeface="Adobe Kaiti Std R" panose="02020400000000000000" pitchFamily="18" charset="-128"/>
                        </a:rPr>
                        <a:t>Chien</a:t>
                      </a:r>
                      <a:r>
                        <a:rPr lang="en-US" sz="1100" dirty="0" smtClean="0">
                          <a:latin typeface="Adobe Kaiti Std R" panose="02020400000000000000" pitchFamily="18" charset="-128"/>
                          <a:ea typeface="Adobe Kaiti Std R" panose="02020400000000000000" pitchFamily="18" charset="-128"/>
                        </a:rPr>
                        <a:t>. She has supported Debra in approving past projects with strong business cases. Provide detailed financial justification for the suggested solution to keep her satisfied. Also ask her to talk to </a:t>
                      </a:r>
                      <a:r>
                        <a:rPr lang="en-US" sz="1100" dirty="0" err="1" smtClean="0">
                          <a:latin typeface="Adobe Kaiti Std R" panose="02020400000000000000" pitchFamily="18" charset="-128"/>
                          <a:ea typeface="Adobe Kaiti Std R" panose="02020400000000000000" pitchFamily="18" charset="-128"/>
                        </a:rPr>
                        <a:t>Chien</a:t>
                      </a:r>
                      <a:r>
                        <a:rPr lang="en-US" sz="1100" dirty="0" smtClean="0">
                          <a:latin typeface="Adobe Kaiti Std R" panose="02020400000000000000" pitchFamily="18" charset="-128"/>
                          <a:ea typeface="Adobe Kaiti Std R" panose="02020400000000000000" pitchFamily="18" charset="-128"/>
                        </a:rPr>
                        <a:t> on Debra's behalf.</a:t>
                      </a:r>
                      <a:endParaRPr lang="en-US" sz="11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10002"/>
                  </a:ext>
                </a:extLst>
              </a:tr>
            </a:tbl>
          </a:graphicData>
        </a:graphic>
      </p:graphicFrame>
      <p:sp>
        <p:nvSpPr>
          <p:cNvPr id="1027" name="Footer Placeholder 3"/>
          <p:cNvSpPr>
            <a:spLocks noGrp="1"/>
          </p:cNvSpPr>
          <p:nvPr>
            <p:ph type="ftr" sz="quarter" idx="10"/>
          </p:nvPr>
        </p:nvSpPr>
        <p:spPr bwMode="auto">
          <a:xfrm>
            <a:off x="0" y="6433233"/>
            <a:ext cx="2667000" cy="424767"/>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4941097B-8DCA-4F4B-82F9-5CA08C941AAF}" type="slidenum">
              <a:rPr lang="en-US"/>
              <a:pPr>
                <a:defRPr/>
              </a:pPr>
              <a:t>19</a:t>
            </a:fld>
            <a:endParaRPr lang="en-US" dirty="0"/>
          </a:p>
        </p:txBody>
      </p:sp>
    </p:spTree>
    <p:extLst>
      <p:ext uri="{BB962C8B-B14F-4D97-AF65-F5344CB8AC3E}">
        <p14:creationId xmlns:p14="http://schemas.microsoft.com/office/powerpoint/2010/main" val="4190330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04800" y="304800"/>
            <a:ext cx="8305800" cy="715962"/>
          </a:xfrm>
        </p:spPr>
        <p:txBody>
          <a:bodyPr>
            <a:noAutofit/>
          </a:bodyPr>
          <a:lstStyle/>
          <a:p>
            <a:r>
              <a:rPr lang="en-US" dirty="0"/>
              <a:t>Learning </a:t>
            </a:r>
            <a:r>
              <a:rPr lang="en-US" dirty="0" smtClean="0"/>
              <a:t>Objectives, Part 1</a:t>
            </a:r>
            <a:endParaRPr lang="en-US" dirty="0"/>
          </a:p>
        </p:txBody>
      </p:sp>
      <p:sp>
        <p:nvSpPr>
          <p:cNvPr id="11267" name="Rectangle 3"/>
          <p:cNvSpPr>
            <a:spLocks noGrp="1" noChangeArrowheads="1"/>
          </p:cNvSpPr>
          <p:nvPr>
            <p:ph idx="1"/>
          </p:nvPr>
        </p:nvSpPr>
        <p:spPr>
          <a:xfrm>
            <a:off x="381000" y="1143000"/>
            <a:ext cx="8229600" cy="4495800"/>
          </a:xfrm>
        </p:spPr>
        <p:txBody>
          <a:bodyPr/>
          <a:lstStyle/>
          <a:p>
            <a:r>
              <a:rPr lang="en-US" sz="2800" dirty="0" smtClean="0"/>
              <a:t>Understand </a:t>
            </a:r>
            <a:r>
              <a:rPr lang="en-US" sz="2800" dirty="0"/>
              <a:t>the importance of project stakeholder management </a:t>
            </a:r>
            <a:r>
              <a:rPr lang="en-US" sz="2800" dirty="0" smtClean="0"/>
              <a:t>throughout the </a:t>
            </a:r>
            <a:r>
              <a:rPr lang="en-US" sz="2800" dirty="0"/>
              <a:t>life of a project</a:t>
            </a:r>
          </a:p>
          <a:p>
            <a:r>
              <a:rPr lang="en-US" sz="2800" dirty="0" smtClean="0"/>
              <a:t>Discuss </a:t>
            </a:r>
            <a:r>
              <a:rPr lang="en-US" sz="2800" dirty="0"/>
              <a:t>the process of identifying stakeholders, how to create a </a:t>
            </a:r>
            <a:r>
              <a:rPr lang="en-US" sz="2800" dirty="0" smtClean="0"/>
              <a:t>stakeholder register</a:t>
            </a:r>
            <a:r>
              <a:rPr lang="en-US" sz="2800" dirty="0"/>
              <a:t>, and how to perform a stakeholder analysis</a:t>
            </a:r>
          </a:p>
          <a:p>
            <a:r>
              <a:rPr lang="en-US" sz="2800" dirty="0" smtClean="0"/>
              <a:t>Describe </a:t>
            </a:r>
            <a:r>
              <a:rPr lang="en-US" sz="2800" dirty="0"/>
              <a:t>the contents of a stakeholder management </a:t>
            </a:r>
            <a:r>
              <a:rPr lang="en-US" sz="2800" dirty="0" smtClean="0"/>
              <a:t>plan</a:t>
            </a:r>
            <a:endParaRPr lang="en-US" sz="2800" dirty="0"/>
          </a:p>
        </p:txBody>
      </p:sp>
      <p:sp>
        <p:nvSpPr>
          <p:cNvPr id="11269" name="Footer Placeholder 6"/>
          <p:cNvSpPr>
            <a:spLocks noGrp="1"/>
          </p:cNvSpPr>
          <p:nvPr>
            <p:ph type="ftr" sz="quarter" idx="10"/>
          </p:nvPr>
        </p:nvSpPr>
        <p:spPr bwMode="auto">
          <a:xfrm>
            <a:off x="0" y="6400801"/>
            <a:ext cx="2590800" cy="457200"/>
          </a:xfrm>
          <a:noFill/>
          <a:ln>
            <a:miter lim="800000"/>
            <a:headEnd/>
            <a:tailEnd/>
          </a:ln>
        </p:spPr>
        <p:txBody>
          <a:bodyPr/>
          <a:lstStyle/>
          <a:p>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98D96AA7-941A-420E-831A-26CA3BA2859A}"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fontScale="90000"/>
          </a:bodyPr>
          <a:lstStyle/>
          <a:p>
            <a:r>
              <a:rPr lang="en-US" dirty="0" smtClean="0"/>
              <a:t>Managing Stakeholder Engagement</a:t>
            </a:r>
          </a:p>
        </p:txBody>
      </p:sp>
      <p:sp>
        <p:nvSpPr>
          <p:cNvPr id="27651" name="Content Placeholder 2"/>
          <p:cNvSpPr>
            <a:spLocks noGrp="1"/>
          </p:cNvSpPr>
          <p:nvPr>
            <p:ph idx="1"/>
          </p:nvPr>
        </p:nvSpPr>
        <p:spPr>
          <a:xfrm>
            <a:off x="381000" y="1524000"/>
            <a:ext cx="8534400" cy="3276600"/>
          </a:xfrm>
        </p:spPr>
        <p:txBody>
          <a:bodyPr/>
          <a:lstStyle/>
          <a:p>
            <a:r>
              <a:rPr lang="en-US" dirty="0" smtClean="0"/>
              <a:t>Project success is often measured in terms of customer/sponsor satisfaction</a:t>
            </a:r>
          </a:p>
          <a:p>
            <a:r>
              <a:rPr lang="en-US" dirty="0"/>
              <a:t>Project sponsors often rank scope, time, and cost goals in order of importance and provide guidelines on how to balance the triple </a:t>
            </a:r>
            <a:r>
              <a:rPr lang="en-US" dirty="0" smtClean="0"/>
              <a:t>constraint</a:t>
            </a:r>
          </a:p>
          <a:p>
            <a:r>
              <a:rPr lang="en-US" dirty="0" smtClean="0"/>
              <a:t>This ranking can be shown in an expectations management matrix to help clarify expectations</a:t>
            </a:r>
          </a:p>
        </p:txBody>
      </p:sp>
      <p:sp>
        <p:nvSpPr>
          <p:cNvPr id="27652" name="Footer Placeholder 3"/>
          <p:cNvSpPr>
            <a:spLocks noGrp="1"/>
          </p:cNvSpPr>
          <p:nvPr>
            <p:ph type="ftr" sz="quarter" idx="10"/>
          </p:nvPr>
        </p:nvSpPr>
        <p:spPr bwMode="auto">
          <a:xfrm>
            <a:off x="0" y="6400801"/>
            <a:ext cx="2590800" cy="457200"/>
          </a:xfrm>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D654DA23-019E-41D0-B852-ED1B746DB250}"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381000" y="152400"/>
            <a:ext cx="8305800" cy="1244468"/>
          </a:xfrm>
        </p:spPr>
        <p:txBody>
          <a:bodyPr>
            <a:noAutofit/>
          </a:bodyPr>
          <a:lstStyle/>
          <a:p>
            <a:r>
              <a:rPr lang="en-US" sz="3700" dirty="0"/>
              <a:t>Table 13-3. Expectations Management Matrix</a:t>
            </a:r>
            <a:endParaRPr lang="en-US" sz="3700" dirty="0" smtClean="0"/>
          </a:p>
        </p:txBody>
      </p:sp>
      <p:graphicFrame>
        <p:nvGraphicFramePr>
          <p:cNvPr id="2" name="Table 1" descr="A table with 4 columns and 5 rows. The column headers are Measure of success, Priority, Expectations, and Guidelines."/>
          <p:cNvGraphicFramePr>
            <a:graphicFrameLocks noGrp="1"/>
          </p:cNvGraphicFramePr>
          <p:nvPr>
            <p:extLst>
              <p:ext uri="{D42A27DB-BD31-4B8C-83A1-F6EECF244321}">
                <p14:modId xmlns:p14="http://schemas.microsoft.com/office/powerpoint/2010/main" val="1249715556"/>
              </p:ext>
            </p:extLst>
          </p:nvPr>
        </p:nvGraphicFramePr>
        <p:xfrm>
          <a:off x="342899" y="1595876"/>
          <a:ext cx="8382001" cy="4513844"/>
        </p:xfrm>
        <a:graphic>
          <a:graphicData uri="http://schemas.openxmlformats.org/drawingml/2006/table">
            <a:tbl>
              <a:tblPr firstRow="1" bandRow="1">
                <a:tableStyleId>{5C22544A-7EE6-4342-B048-85BDC9FD1C3A}</a:tableStyleId>
              </a:tblPr>
              <a:tblGrid>
                <a:gridCol w="1308027">
                  <a:extLst>
                    <a:ext uri="{9D8B030D-6E8A-4147-A177-3AD203B41FA5}">
                      <a16:colId xmlns="" xmlns:a16="http://schemas.microsoft.com/office/drawing/2014/main" val="20000"/>
                    </a:ext>
                  </a:extLst>
                </a:gridCol>
                <a:gridCol w="1226273">
                  <a:extLst>
                    <a:ext uri="{9D8B030D-6E8A-4147-A177-3AD203B41FA5}">
                      <a16:colId xmlns="" xmlns:a16="http://schemas.microsoft.com/office/drawing/2014/main" val="20001"/>
                    </a:ext>
                  </a:extLst>
                </a:gridCol>
                <a:gridCol w="2779291">
                  <a:extLst>
                    <a:ext uri="{9D8B030D-6E8A-4147-A177-3AD203B41FA5}">
                      <a16:colId xmlns="" xmlns:a16="http://schemas.microsoft.com/office/drawing/2014/main" val="20002"/>
                    </a:ext>
                  </a:extLst>
                </a:gridCol>
                <a:gridCol w="3068410">
                  <a:extLst>
                    <a:ext uri="{9D8B030D-6E8A-4147-A177-3AD203B41FA5}">
                      <a16:colId xmlns="" xmlns:a16="http://schemas.microsoft.com/office/drawing/2014/main" val="3882445033"/>
                    </a:ext>
                  </a:extLst>
                </a:gridCol>
              </a:tblGrid>
              <a:tr h="545307">
                <a:tc>
                  <a:txBody>
                    <a:bodyPr/>
                    <a:lstStyle/>
                    <a:p>
                      <a:r>
                        <a:rPr lang="en-US" sz="1300" dirty="0" smtClean="0">
                          <a:latin typeface="Arial" panose="020B0604020202020204" pitchFamily="34" charset="0"/>
                          <a:cs typeface="Arial" panose="020B0604020202020204" pitchFamily="34" charset="0"/>
                        </a:rPr>
                        <a:t>Measure of Success </a:t>
                      </a:r>
                      <a:endParaRPr lang="en-US" sz="1300" dirty="0">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300" dirty="0" smtClean="0">
                          <a:latin typeface="Arial" panose="020B0604020202020204" pitchFamily="34" charset="0"/>
                          <a:cs typeface="Arial" panose="020B0604020202020204" pitchFamily="34" charset="0"/>
                        </a:rPr>
                        <a:t>Priority</a:t>
                      </a:r>
                      <a:endParaRPr lang="en-US" sz="1300" dirty="0">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300" dirty="0" smtClean="0">
                          <a:latin typeface="Arial" panose="020B0604020202020204" pitchFamily="34" charset="0"/>
                          <a:cs typeface="Arial" panose="020B0604020202020204" pitchFamily="34" charset="0"/>
                        </a:rPr>
                        <a:t>Expectations</a:t>
                      </a:r>
                      <a:endParaRPr lang="en-US" sz="1300" dirty="0">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300" dirty="0" smtClean="0">
                          <a:latin typeface="Arial" panose="020B0604020202020204" pitchFamily="34" charset="0"/>
                          <a:cs typeface="Arial" panose="020B0604020202020204" pitchFamily="34" charset="0"/>
                        </a:rPr>
                        <a:t>Guidelines</a:t>
                      </a:r>
                      <a:endParaRPr lang="en-US" sz="1300" dirty="0">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extLst>
                  <a:ext uri="{0D108BD9-81ED-4DB2-BD59-A6C34878D82A}">
                    <a16:rowId xmlns="" xmlns:a16="http://schemas.microsoft.com/office/drawing/2014/main" val="10000"/>
                  </a:ext>
                </a:extLst>
              </a:tr>
              <a:tr h="1042667">
                <a:tc>
                  <a:txBody>
                    <a:bodyPr/>
                    <a:lstStyle/>
                    <a:p>
                      <a:r>
                        <a:rPr lang="en-US" sz="1300" dirty="0" smtClean="0">
                          <a:latin typeface="Adobe Kaiti Std R" panose="02020400000000000000" pitchFamily="18" charset="-128"/>
                          <a:ea typeface="Adobe Kaiti Std R" panose="02020400000000000000" pitchFamily="18" charset="-128"/>
                        </a:rPr>
                        <a:t>Scope</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300" dirty="0" smtClean="0">
                          <a:latin typeface="Adobe Kaiti Std R" panose="02020400000000000000" pitchFamily="18" charset="-128"/>
                          <a:ea typeface="Adobe Kaiti Std R" panose="02020400000000000000" pitchFamily="18" charset="-128"/>
                        </a:rPr>
                        <a:t>1</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300" dirty="0" smtClean="0">
                          <a:latin typeface="Adobe Kaiti Std R" panose="02020400000000000000" pitchFamily="18" charset="-128"/>
                          <a:ea typeface="Adobe Kaiti Std R" panose="02020400000000000000" pitchFamily="18" charset="-128"/>
                        </a:rPr>
                        <a:t>The scope statement clearly </a:t>
                      </a:r>
                    </a:p>
                    <a:p>
                      <a:r>
                        <a:rPr lang="en-US" sz="1300" dirty="0" smtClean="0">
                          <a:latin typeface="Adobe Kaiti Std R" panose="02020400000000000000" pitchFamily="18" charset="-128"/>
                          <a:ea typeface="Adobe Kaiti Std R" panose="02020400000000000000" pitchFamily="18" charset="-128"/>
                        </a:rPr>
                        <a:t>defines mandatory requirements</a:t>
                      </a:r>
                    </a:p>
                    <a:p>
                      <a:r>
                        <a:rPr lang="en-US" sz="1300" dirty="0" smtClean="0">
                          <a:latin typeface="Adobe Kaiti Std R" panose="02020400000000000000" pitchFamily="18" charset="-128"/>
                          <a:ea typeface="Adobe Kaiti Std R" panose="02020400000000000000" pitchFamily="18" charset="-128"/>
                        </a:rPr>
                        <a:t>and optional requirements.</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300" dirty="0" smtClean="0">
                          <a:latin typeface="Adobe Kaiti Std R" panose="02020400000000000000" pitchFamily="18" charset="-128"/>
                          <a:ea typeface="Adobe Kaiti Std R" panose="02020400000000000000" pitchFamily="18" charset="-128"/>
                        </a:rPr>
                        <a:t>Focus on meeting mandatory</a:t>
                      </a:r>
                    </a:p>
                    <a:p>
                      <a:r>
                        <a:rPr lang="en-US" sz="1300" dirty="0" smtClean="0">
                          <a:latin typeface="Adobe Kaiti Std R" panose="02020400000000000000" pitchFamily="18" charset="-128"/>
                          <a:ea typeface="Adobe Kaiti Std R" panose="02020400000000000000" pitchFamily="18" charset="-128"/>
                        </a:rPr>
                        <a:t>requirements before</a:t>
                      </a:r>
                      <a:r>
                        <a:rPr lang="en-US" sz="1300" baseline="0" dirty="0" smtClean="0">
                          <a:latin typeface="Adobe Kaiti Std R" panose="02020400000000000000" pitchFamily="18" charset="-128"/>
                          <a:ea typeface="Adobe Kaiti Std R" panose="02020400000000000000" pitchFamily="18" charset="-128"/>
                        </a:rPr>
                        <a:t> </a:t>
                      </a:r>
                      <a:r>
                        <a:rPr lang="en-US" sz="1300" dirty="0" smtClean="0">
                          <a:latin typeface="Adobe Kaiti Std R" panose="02020400000000000000" pitchFamily="18" charset="-128"/>
                          <a:ea typeface="Adobe Kaiti Std R" panose="02020400000000000000" pitchFamily="18" charset="-128"/>
                        </a:rPr>
                        <a:t>considering</a:t>
                      </a:r>
                    </a:p>
                    <a:p>
                      <a:r>
                        <a:rPr lang="en-US" sz="1300" dirty="0" smtClean="0">
                          <a:latin typeface="Adobe Kaiti Std R" panose="02020400000000000000" pitchFamily="18" charset="-128"/>
                          <a:ea typeface="Adobe Kaiti Std R" panose="02020400000000000000" pitchFamily="18" charset="-128"/>
                        </a:rPr>
                        <a:t>optional ones. In this case, follow-</a:t>
                      </a:r>
                    </a:p>
                    <a:p>
                      <a:r>
                        <a:rPr lang="en-US" sz="1300" dirty="0" err="1" smtClean="0">
                          <a:latin typeface="Adobe Kaiti Std R" panose="02020400000000000000" pitchFamily="18" charset="-128"/>
                          <a:ea typeface="Adobe Kaiti Std R" panose="02020400000000000000" pitchFamily="18" charset="-128"/>
                        </a:rPr>
                        <a:t>ing</a:t>
                      </a:r>
                      <a:r>
                        <a:rPr lang="en-US" sz="1300" dirty="0" smtClean="0">
                          <a:latin typeface="Adobe Kaiti Std R" panose="02020400000000000000" pitchFamily="18" charset="-128"/>
                          <a:ea typeface="Adobe Kaiti Std R" panose="02020400000000000000" pitchFamily="18" charset="-128"/>
                        </a:rPr>
                        <a:t> corporate IT standards is</a:t>
                      </a:r>
                    </a:p>
                    <a:p>
                      <a:r>
                        <a:rPr lang="en-US" sz="1300" dirty="0" smtClean="0">
                          <a:latin typeface="Adobe Kaiti Std R" panose="02020400000000000000" pitchFamily="18" charset="-128"/>
                          <a:ea typeface="Adobe Kaiti Std R" panose="02020400000000000000" pitchFamily="18" charset="-128"/>
                        </a:rPr>
                        <a:t>optional.</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10001"/>
                  </a:ext>
                </a:extLst>
              </a:tr>
              <a:tr h="722417">
                <a:tc>
                  <a:txBody>
                    <a:bodyPr/>
                    <a:lstStyle/>
                    <a:p>
                      <a:r>
                        <a:rPr lang="en-US" sz="1300" dirty="0" smtClean="0">
                          <a:latin typeface="Adobe Kaiti Std R" panose="02020400000000000000" pitchFamily="18" charset="-128"/>
                          <a:ea typeface="Adobe Kaiti Std R" panose="02020400000000000000" pitchFamily="18" charset="-128"/>
                        </a:rPr>
                        <a:t>Time</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300" dirty="0" smtClean="0">
                          <a:latin typeface="Adobe Kaiti Std R" panose="02020400000000000000" pitchFamily="18" charset="-128"/>
                          <a:ea typeface="Adobe Kaiti Std R" panose="02020400000000000000" pitchFamily="18" charset="-128"/>
                        </a:rPr>
                        <a:t>1</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300" dirty="0" smtClean="0">
                          <a:latin typeface="Adobe Kaiti Std R" panose="02020400000000000000" pitchFamily="18" charset="-128"/>
                          <a:ea typeface="Adobe Kaiti Std R" panose="02020400000000000000" pitchFamily="18" charset="-128"/>
                        </a:rPr>
                        <a:t>There is little give in the project</a:t>
                      </a:r>
                    </a:p>
                    <a:p>
                      <a:r>
                        <a:rPr lang="en-US" sz="1300" dirty="0" smtClean="0">
                          <a:latin typeface="Adobe Kaiti Std R" panose="02020400000000000000" pitchFamily="18" charset="-128"/>
                          <a:ea typeface="Adobe Kaiti Std R" panose="02020400000000000000" pitchFamily="18" charset="-128"/>
                        </a:rPr>
                        <a:t>completion date. The schedule is </a:t>
                      </a:r>
                    </a:p>
                    <a:p>
                      <a:r>
                        <a:rPr lang="en-US" sz="1300" dirty="0" smtClean="0">
                          <a:latin typeface="Adobe Kaiti Std R" panose="02020400000000000000" pitchFamily="18" charset="-128"/>
                          <a:ea typeface="Adobe Kaiti Std R" panose="02020400000000000000" pitchFamily="18" charset="-128"/>
                        </a:rPr>
                        <a:t>very realistic.</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300" dirty="0" smtClean="0">
                          <a:latin typeface="Adobe Kaiti Std R" panose="02020400000000000000" pitchFamily="18" charset="-128"/>
                          <a:ea typeface="Adobe Kaiti Std R" panose="02020400000000000000" pitchFamily="18" charset="-128"/>
                        </a:rPr>
                        <a:t>The project sponsor must be</a:t>
                      </a:r>
                    </a:p>
                    <a:p>
                      <a:r>
                        <a:rPr lang="en-US" sz="1300" dirty="0" smtClean="0">
                          <a:latin typeface="Adobe Kaiti Std R" panose="02020400000000000000" pitchFamily="18" charset="-128"/>
                          <a:ea typeface="Adobe Kaiti Std R" panose="02020400000000000000" pitchFamily="18" charset="-128"/>
                        </a:rPr>
                        <a:t>alerted if any issues might affect</a:t>
                      </a:r>
                    </a:p>
                    <a:p>
                      <a:r>
                        <a:rPr lang="en-US" sz="1300" dirty="0" smtClean="0">
                          <a:latin typeface="Adobe Kaiti Std R" panose="02020400000000000000" pitchFamily="18" charset="-128"/>
                          <a:ea typeface="Adobe Kaiti Std R" panose="02020400000000000000" pitchFamily="18" charset="-128"/>
                        </a:rPr>
                        <a:t>meeting schedule goals.</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10002"/>
                  </a:ext>
                </a:extLst>
              </a:tr>
              <a:tr h="1066800">
                <a:tc>
                  <a:txBody>
                    <a:bodyPr/>
                    <a:lstStyle/>
                    <a:p>
                      <a:r>
                        <a:rPr lang="en-US" sz="1300" dirty="0" smtClean="0">
                          <a:latin typeface="Adobe Kaiti Std R" panose="02020400000000000000" pitchFamily="18" charset="-128"/>
                          <a:ea typeface="Adobe Kaiti Std R" panose="02020400000000000000" pitchFamily="18" charset="-128"/>
                        </a:rPr>
                        <a:t>Cost</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300" dirty="0" smtClean="0">
                          <a:latin typeface="Adobe Kaiti Std R" panose="02020400000000000000" pitchFamily="18" charset="-128"/>
                          <a:ea typeface="Adobe Kaiti Std R" panose="02020400000000000000" pitchFamily="18" charset="-128"/>
                        </a:rPr>
                        <a:t>3</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300" dirty="0" smtClean="0">
                          <a:latin typeface="Adobe Kaiti Std R" panose="02020400000000000000" pitchFamily="18" charset="-128"/>
                          <a:ea typeface="Adobe Kaiti Std R" panose="02020400000000000000" pitchFamily="18" charset="-128"/>
                        </a:rPr>
                        <a:t>This project is crucial to the</a:t>
                      </a:r>
                    </a:p>
                    <a:p>
                      <a:r>
                        <a:rPr lang="en-US" sz="1300" dirty="0" smtClean="0">
                          <a:latin typeface="Adobe Kaiti Std R" panose="02020400000000000000" pitchFamily="18" charset="-128"/>
                          <a:ea typeface="Adobe Kaiti Std R" panose="02020400000000000000" pitchFamily="18" charset="-128"/>
                        </a:rPr>
                        <a:t>organization. If you can clearly</a:t>
                      </a:r>
                    </a:p>
                    <a:p>
                      <a:r>
                        <a:rPr lang="en-US" sz="1300" dirty="0" smtClean="0">
                          <a:latin typeface="Adobe Kaiti Std R" panose="02020400000000000000" pitchFamily="18" charset="-128"/>
                          <a:ea typeface="Adobe Kaiti Std R" panose="02020400000000000000" pitchFamily="18" charset="-128"/>
                        </a:rPr>
                        <a:t>justify the need for more funds,</a:t>
                      </a:r>
                    </a:p>
                    <a:p>
                      <a:r>
                        <a:rPr lang="en-US" sz="1300" dirty="0" smtClean="0">
                          <a:latin typeface="Adobe Kaiti Std R" panose="02020400000000000000" pitchFamily="18" charset="-128"/>
                          <a:ea typeface="Adobe Kaiti Std R" panose="02020400000000000000" pitchFamily="18" charset="-128"/>
                        </a:rPr>
                        <a:t>they can he made available.</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300" dirty="0" smtClean="0">
                          <a:latin typeface="Adobe Kaiti Std R" panose="02020400000000000000" pitchFamily="18" charset="-128"/>
                          <a:ea typeface="Adobe Kaiti Std R" panose="02020400000000000000" pitchFamily="18" charset="-128"/>
                        </a:rPr>
                        <a:t>There are strict rules for project expenditures and escalation </a:t>
                      </a:r>
                      <a:r>
                        <a:rPr lang="en-US" sz="1300" dirty="0" err="1" smtClean="0">
                          <a:latin typeface="Adobe Kaiti Std R" panose="02020400000000000000" pitchFamily="18" charset="-128"/>
                          <a:ea typeface="Adobe Kaiti Std R" panose="02020400000000000000" pitchFamily="18" charset="-128"/>
                        </a:rPr>
                        <a:t>proce</a:t>
                      </a:r>
                      <a:r>
                        <a:rPr lang="en-US" sz="1300" dirty="0" smtClean="0">
                          <a:latin typeface="Adobe Kaiti Std R" panose="02020400000000000000" pitchFamily="18" charset="-128"/>
                          <a:ea typeface="Adobe Kaiti Std R" panose="02020400000000000000" pitchFamily="18" charset="-128"/>
                        </a:rPr>
                        <a:t>-</a:t>
                      </a:r>
                    </a:p>
                    <a:p>
                      <a:r>
                        <a:rPr lang="en-US" sz="1300" dirty="0" err="1" smtClean="0">
                          <a:latin typeface="Adobe Kaiti Std R" panose="02020400000000000000" pitchFamily="18" charset="-128"/>
                          <a:ea typeface="Adobe Kaiti Std R" panose="02020400000000000000" pitchFamily="18" charset="-128"/>
                        </a:rPr>
                        <a:t>dures</a:t>
                      </a:r>
                      <a:r>
                        <a:rPr lang="en-US" sz="1300" dirty="0" smtClean="0">
                          <a:latin typeface="Adobe Kaiti Std R" panose="02020400000000000000" pitchFamily="18" charset="-128"/>
                          <a:ea typeface="Adobe Kaiti Std R" panose="02020400000000000000" pitchFamily="18" charset="-128"/>
                        </a:rPr>
                        <a:t>. Cost is very important, but it</a:t>
                      </a:r>
                    </a:p>
                    <a:p>
                      <a:r>
                        <a:rPr lang="en-US" sz="1300" dirty="0" smtClean="0">
                          <a:latin typeface="Adobe Kaiti Std R" panose="02020400000000000000" pitchFamily="18" charset="-128"/>
                          <a:ea typeface="Adobe Kaiti Std R" panose="02020400000000000000" pitchFamily="18" charset="-128"/>
                        </a:rPr>
                        <a:t>takes a back seat to meeting </a:t>
                      </a:r>
                      <a:r>
                        <a:rPr lang="en-US" sz="1300" dirty="0" err="1" smtClean="0">
                          <a:latin typeface="Adobe Kaiti Std R" panose="02020400000000000000" pitchFamily="18" charset="-128"/>
                          <a:ea typeface="Adobe Kaiti Std R" panose="02020400000000000000" pitchFamily="18" charset="-128"/>
                        </a:rPr>
                        <a:t>sche</a:t>
                      </a:r>
                      <a:r>
                        <a:rPr lang="en-US" sz="1300" dirty="0" smtClean="0">
                          <a:latin typeface="Adobe Kaiti Std R" panose="02020400000000000000" pitchFamily="18" charset="-128"/>
                          <a:ea typeface="Adobe Kaiti Std R" panose="02020400000000000000" pitchFamily="18" charset="-128"/>
                        </a:rPr>
                        <a:t>-</a:t>
                      </a:r>
                    </a:p>
                    <a:p>
                      <a:r>
                        <a:rPr lang="en-US" sz="1300" dirty="0" err="1" smtClean="0">
                          <a:latin typeface="Adobe Kaiti Std R" panose="02020400000000000000" pitchFamily="18" charset="-128"/>
                          <a:ea typeface="Adobe Kaiti Std R" panose="02020400000000000000" pitchFamily="18" charset="-128"/>
                        </a:rPr>
                        <a:t>dule</a:t>
                      </a:r>
                      <a:r>
                        <a:rPr lang="en-US" sz="1300" dirty="0" smtClean="0">
                          <a:latin typeface="Adobe Kaiti Std R" panose="02020400000000000000" pitchFamily="18" charset="-128"/>
                          <a:ea typeface="Adobe Kaiti Std R" panose="02020400000000000000" pitchFamily="18" charset="-128"/>
                        </a:rPr>
                        <a:t> and then scope goals.</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2273091845"/>
                  </a:ext>
                </a:extLst>
              </a:tr>
              <a:tr h="1042667">
                <a:tc>
                  <a:txBody>
                    <a:bodyPr/>
                    <a:lstStyle/>
                    <a:p>
                      <a:r>
                        <a:rPr lang="en-US" sz="1300" dirty="0" smtClean="0">
                          <a:latin typeface="Adobe Kaiti Std R" panose="02020400000000000000" pitchFamily="18" charset="-128"/>
                          <a:ea typeface="Adobe Kaiti Std R" panose="02020400000000000000" pitchFamily="18" charset="-128"/>
                        </a:rPr>
                        <a:t>Technology/</a:t>
                      </a:r>
                    </a:p>
                    <a:p>
                      <a:r>
                        <a:rPr lang="en-US" sz="1300" dirty="0" smtClean="0">
                          <a:latin typeface="Adobe Kaiti Std R" panose="02020400000000000000" pitchFamily="18" charset="-128"/>
                          <a:ea typeface="Adobe Kaiti Std R" panose="02020400000000000000" pitchFamily="18" charset="-128"/>
                        </a:rPr>
                        <a:t>standards</a:t>
                      </a:r>
                      <a:r>
                        <a:rPr lang="en-US" sz="1300" baseline="0" dirty="0" smtClean="0">
                          <a:latin typeface="Adobe Kaiti Std R" panose="02020400000000000000" pitchFamily="18" charset="-128"/>
                          <a:ea typeface="Adobe Kaiti Std R" panose="02020400000000000000" pitchFamily="18" charset="-128"/>
                        </a:rPr>
                        <a:t> </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300" dirty="0" smtClean="0">
                          <a:latin typeface="Adobe Kaiti Std R" panose="02020400000000000000" pitchFamily="18" charset="-128"/>
                          <a:ea typeface="Adobe Kaiti Std R" panose="02020400000000000000" pitchFamily="18" charset="-128"/>
                        </a:rPr>
                        <a:t>2</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300" dirty="0" smtClean="0">
                          <a:latin typeface="Adobe Kaiti Std R" panose="02020400000000000000" pitchFamily="18" charset="-128"/>
                          <a:ea typeface="Adobe Kaiti Std R" panose="02020400000000000000" pitchFamily="18" charset="-128"/>
                        </a:rPr>
                        <a:t>There are several potential </a:t>
                      </a:r>
                      <a:r>
                        <a:rPr lang="en-US" sz="1300" dirty="0" err="1" smtClean="0">
                          <a:latin typeface="Adobe Kaiti Std R" panose="02020400000000000000" pitchFamily="18" charset="-128"/>
                          <a:ea typeface="Adobe Kaiti Std R" panose="02020400000000000000" pitchFamily="18" charset="-128"/>
                        </a:rPr>
                        <a:t>solu</a:t>
                      </a:r>
                      <a:r>
                        <a:rPr lang="en-US" sz="1300" dirty="0" smtClean="0">
                          <a:latin typeface="Adobe Kaiti Std R" panose="02020400000000000000" pitchFamily="18" charset="-128"/>
                          <a:ea typeface="Adobe Kaiti Std R" panose="02020400000000000000" pitchFamily="18" charset="-128"/>
                        </a:rPr>
                        <a:t>-</a:t>
                      </a:r>
                    </a:p>
                    <a:p>
                      <a:r>
                        <a:rPr lang="en-US" sz="1300" dirty="0" err="1" smtClean="0">
                          <a:latin typeface="Adobe Kaiti Std R" panose="02020400000000000000" pitchFamily="18" charset="-128"/>
                          <a:ea typeface="Adobe Kaiti Std R" panose="02020400000000000000" pitchFamily="18" charset="-128"/>
                        </a:rPr>
                        <a:t>tions</a:t>
                      </a:r>
                      <a:r>
                        <a:rPr lang="en-US" sz="1300" dirty="0" smtClean="0">
                          <a:latin typeface="Adobe Kaiti Std R" panose="02020400000000000000" pitchFamily="18" charset="-128"/>
                          <a:ea typeface="Adobe Kaiti Std R" panose="02020400000000000000" pitchFamily="18" charset="-128"/>
                        </a:rPr>
                        <a:t> available, but only one that</a:t>
                      </a:r>
                    </a:p>
                    <a:p>
                      <a:r>
                        <a:rPr lang="en-US" sz="1300" dirty="0" smtClean="0">
                          <a:latin typeface="Adobe Kaiti Std R" panose="02020400000000000000" pitchFamily="18" charset="-128"/>
                          <a:ea typeface="Adobe Kaiti Std R" panose="02020400000000000000" pitchFamily="18" charset="-128"/>
                        </a:rPr>
                        <a:t>meets all of the sponsors technical</a:t>
                      </a:r>
                    </a:p>
                    <a:p>
                      <a:r>
                        <a:rPr lang="en-US" sz="1300" dirty="0" smtClean="0">
                          <a:latin typeface="Adobe Kaiti Std R" panose="02020400000000000000" pitchFamily="18" charset="-128"/>
                          <a:ea typeface="Adobe Kaiti Std R" panose="02020400000000000000" pitchFamily="18" charset="-128"/>
                        </a:rPr>
                        <a:t>requirements, especially for</a:t>
                      </a:r>
                    </a:p>
                    <a:p>
                      <a:r>
                        <a:rPr lang="en-US" sz="1300" dirty="0" smtClean="0">
                          <a:latin typeface="Adobe Kaiti Std R" panose="02020400000000000000" pitchFamily="18" charset="-128"/>
                          <a:ea typeface="Adobe Kaiti Std R" panose="02020400000000000000" pitchFamily="18" charset="-128"/>
                        </a:rPr>
                        <a:t>accounting.</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300" dirty="0" smtClean="0">
                          <a:latin typeface="Adobe Kaiti Std R" panose="02020400000000000000" pitchFamily="18" charset="-128"/>
                          <a:ea typeface="Adobe Kaiti Std R" panose="02020400000000000000" pitchFamily="18" charset="-128"/>
                        </a:rPr>
                        <a:t>While corporate IT standards are important, an exception makes sense</a:t>
                      </a:r>
                    </a:p>
                    <a:p>
                      <a:r>
                        <a:rPr lang="en-US" sz="1300" dirty="0" smtClean="0">
                          <a:latin typeface="Adobe Kaiti Std R" panose="02020400000000000000" pitchFamily="18" charset="-128"/>
                          <a:ea typeface="Adobe Kaiti Std R" panose="02020400000000000000" pitchFamily="18" charset="-128"/>
                        </a:rPr>
                        <a:t>in this case.</a:t>
                      </a:r>
                      <a:endParaRPr lang="en-US" sz="1300" dirty="0">
                        <a:latin typeface="Adobe Kaiti Std R" panose="02020400000000000000" pitchFamily="18" charset="-128"/>
                        <a:ea typeface="Adobe Kaiti Std R" panose="02020400000000000000" pitchFamily="18"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672308064"/>
                  </a:ext>
                </a:extLst>
              </a:tr>
            </a:tbl>
          </a:graphicData>
        </a:graphic>
      </p:graphicFrame>
      <p:sp>
        <p:nvSpPr>
          <p:cNvPr id="1027" name="Footer Placeholder 3"/>
          <p:cNvSpPr>
            <a:spLocks noGrp="1"/>
          </p:cNvSpPr>
          <p:nvPr>
            <p:ph type="ftr" sz="quarter" idx="10"/>
          </p:nvPr>
        </p:nvSpPr>
        <p:spPr bwMode="auto">
          <a:xfrm>
            <a:off x="0" y="6400801"/>
            <a:ext cx="2667000" cy="457200"/>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4941097B-8DCA-4F4B-82F9-5CA08C941AAF}" type="slidenum">
              <a:rPr lang="en-US"/>
              <a:pPr>
                <a:defRPr/>
              </a:pPr>
              <a:t>21</a:t>
            </a:fld>
            <a:endParaRPr lang="en-US" dirty="0"/>
          </a:p>
        </p:txBody>
      </p:sp>
    </p:spTree>
    <p:extLst>
      <p:ext uri="{BB962C8B-B14F-4D97-AF65-F5344CB8AC3E}">
        <p14:creationId xmlns:p14="http://schemas.microsoft.com/office/powerpoint/2010/main" val="2374055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Issue Logs</a:t>
            </a:r>
            <a:endParaRPr lang="en-US" dirty="0"/>
          </a:p>
        </p:txBody>
      </p:sp>
      <p:sp>
        <p:nvSpPr>
          <p:cNvPr id="2" name="Content Placeholder 1"/>
          <p:cNvSpPr>
            <a:spLocks noGrp="1"/>
          </p:cNvSpPr>
          <p:nvPr>
            <p:ph idx="1"/>
          </p:nvPr>
        </p:nvSpPr>
        <p:spPr/>
        <p:txBody>
          <a:bodyPr/>
          <a:lstStyle/>
          <a:p>
            <a:r>
              <a:rPr lang="en-US" dirty="0"/>
              <a:t>Understanding the stakeholders’ expectations can help in managing </a:t>
            </a:r>
            <a:r>
              <a:rPr lang="en-US" dirty="0" smtClean="0"/>
              <a:t>issues</a:t>
            </a:r>
          </a:p>
          <a:p>
            <a:r>
              <a:rPr lang="en-US" dirty="0" smtClean="0"/>
              <a:t>Issues </a:t>
            </a:r>
            <a:r>
              <a:rPr lang="en-US" dirty="0"/>
              <a:t>should </a:t>
            </a:r>
            <a:r>
              <a:rPr lang="en-US" dirty="0" smtClean="0"/>
              <a:t>be documented </a:t>
            </a:r>
            <a:r>
              <a:rPr lang="en-US" dirty="0"/>
              <a:t>in an </a:t>
            </a:r>
            <a:r>
              <a:rPr lang="en-US" b="1" dirty="0"/>
              <a:t>issue log</a:t>
            </a:r>
            <a:r>
              <a:rPr lang="en-US" dirty="0"/>
              <a:t>, a tool used to document, monitor, and track issues that need </a:t>
            </a:r>
            <a:r>
              <a:rPr lang="en-US" dirty="0" smtClean="0"/>
              <a:t>resolution</a:t>
            </a:r>
            <a:endParaRPr lang="en-US" dirty="0"/>
          </a:p>
          <a:p>
            <a:r>
              <a:rPr lang="en-US" dirty="0"/>
              <a:t>Unresolved issues can be a major source of conflict and result in stakeholder </a:t>
            </a:r>
            <a:r>
              <a:rPr lang="en-US" dirty="0" smtClean="0"/>
              <a:t>expectations not </a:t>
            </a:r>
            <a:r>
              <a:rPr lang="en-US" dirty="0"/>
              <a:t>being </a:t>
            </a:r>
            <a:r>
              <a:rPr lang="en-US" dirty="0" smtClean="0"/>
              <a:t>met</a:t>
            </a:r>
          </a:p>
          <a:p>
            <a:r>
              <a:rPr lang="en-US" dirty="0" smtClean="0"/>
              <a:t>Issue logs can address other knowledge areas as well</a:t>
            </a:r>
            <a:endParaRPr lang="en-US" dirty="0"/>
          </a:p>
        </p:txBody>
      </p:sp>
      <p:sp>
        <p:nvSpPr>
          <p:cNvPr id="4" name="Footer Placeholder 3"/>
          <p:cNvSpPr>
            <a:spLocks noGrp="1"/>
          </p:cNvSpPr>
          <p:nvPr>
            <p:ph type="ftr" sz="quarter" idx="10"/>
          </p:nvPr>
        </p:nvSpPr>
        <p:spPr>
          <a:xfrm>
            <a:off x="0" y="6400801"/>
            <a:ext cx="2819400" cy="4572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22</a:t>
            </a:fld>
            <a:endParaRPr lang="en-US" dirty="0"/>
          </a:p>
        </p:txBody>
      </p:sp>
    </p:spTree>
    <p:extLst>
      <p:ext uri="{BB962C8B-B14F-4D97-AF65-F5344CB8AC3E}">
        <p14:creationId xmlns:p14="http://schemas.microsoft.com/office/powerpoint/2010/main" val="1672827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p:txBody>
          <a:bodyPr>
            <a:normAutofit/>
          </a:bodyPr>
          <a:lstStyle/>
          <a:p>
            <a:r>
              <a:rPr lang="en-US" dirty="0"/>
              <a:t>Table 13-4. Sample Issue Log</a:t>
            </a:r>
            <a:endParaRPr lang="en-US" dirty="0" smtClean="0"/>
          </a:p>
        </p:txBody>
      </p:sp>
      <p:graphicFrame>
        <p:nvGraphicFramePr>
          <p:cNvPr id="2" name="Table 1" descr="A table with 10 columns and 4 rows. The column headers are Issue number, Description, Impact, Date reported, Reported By, Assigned to, Priority (H/M/L), Due Date, Status, and Comments. "/>
          <p:cNvGraphicFramePr>
            <a:graphicFrameLocks noGrp="1"/>
          </p:cNvGraphicFramePr>
          <p:nvPr>
            <p:extLst>
              <p:ext uri="{D42A27DB-BD31-4B8C-83A1-F6EECF244321}">
                <p14:modId xmlns:p14="http://schemas.microsoft.com/office/powerpoint/2010/main" val="1647074670"/>
              </p:ext>
            </p:extLst>
          </p:nvPr>
        </p:nvGraphicFramePr>
        <p:xfrm>
          <a:off x="109537" y="1659187"/>
          <a:ext cx="8924926" cy="3293813"/>
        </p:xfrm>
        <a:graphic>
          <a:graphicData uri="http://schemas.openxmlformats.org/drawingml/2006/table">
            <a:tbl>
              <a:tblPr firstRow="1" bandRow="1">
                <a:tableStyleId>{5C22544A-7EE6-4342-B048-85BDC9FD1C3A}</a:tableStyleId>
              </a:tblPr>
              <a:tblGrid>
                <a:gridCol w="704517">
                  <a:extLst>
                    <a:ext uri="{9D8B030D-6E8A-4147-A177-3AD203B41FA5}">
                      <a16:colId xmlns="" xmlns:a16="http://schemas.microsoft.com/office/drawing/2014/main" val="20000"/>
                    </a:ext>
                  </a:extLst>
                </a:gridCol>
                <a:gridCol w="1152842">
                  <a:extLst>
                    <a:ext uri="{9D8B030D-6E8A-4147-A177-3AD203B41FA5}">
                      <a16:colId xmlns="" xmlns:a16="http://schemas.microsoft.com/office/drawing/2014/main" val="20001"/>
                    </a:ext>
                  </a:extLst>
                </a:gridCol>
                <a:gridCol w="971565">
                  <a:extLst>
                    <a:ext uri="{9D8B030D-6E8A-4147-A177-3AD203B41FA5}">
                      <a16:colId xmlns="" xmlns:a16="http://schemas.microsoft.com/office/drawing/2014/main" val="20002"/>
                    </a:ext>
                  </a:extLst>
                </a:gridCol>
                <a:gridCol w="914400">
                  <a:extLst>
                    <a:ext uri="{9D8B030D-6E8A-4147-A177-3AD203B41FA5}">
                      <a16:colId xmlns="" xmlns:a16="http://schemas.microsoft.com/office/drawing/2014/main" val="3120648923"/>
                    </a:ext>
                  </a:extLst>
                </a:gridCol>
                <a:gridCol w="838200">
                  <a:extLst>
                    <a:ext uri="{9D8B030D-6E8A-4147-A177-3AD203B41FA5}">
                      <a16:colId xmlns="" xmlns:a16="http://schemas.microsoft.com/office/drawing/2014/main" val="2651342732"/>
                    </a:ext>
                  </a:extLst>
                </a:gridCol>
                <a:gridCol w="838200">
                  <a:extLst>
                    <a:ext uri="{9D8B030D-6E8A-4147-A177-3AD203B41FA5}">
                      <a16:colId xmlns="" xmlns:a16="http://schemas.microsoft.com/office/drawing/2014/main" val="3870953762"/>
                    </a:ext>
                  </a:extLst>
                </a:gridCol>
                <a:gridCol w="762000">
                  <a:extLst>
                    <a:ext uri="{9D8B030D-6E8A-4147-A177-3AD203B41FA5}">
                      <a16:colId xmlns="" xmlns:a16="http://schemas.microsoft.com/office/drawing/2014/main" val="2233041866"/>
                    </a:ext>
                  </a:extLst>
                </a:gridCol>
                <a:gridCol w="990600">
                  <a:extLst>
                    <a:ext uri="{9D8B030D-6E8A-4147-A177-3AD203B41FA5}">
                      <a16:colId xmlns="" xmlns:a16="http://schemas.microsoft.com/office/drawing/2014/main" val="2733687431"/>
                    </a:ext>
                  </a:extLst>
                </a:gridCol>
                <a:gridCol w="685800">
                  <a:extLst>
                    <a:ext uri="{9D8B030D-6E8A-4147-A177-3AD203B41FA5}">
                      <a16:colId xmlns="" xmlns:a16="http://schemas.microsoft.com/office/drawing/2014/main" val="285720003"/>
                    </a:ext>
                  </a:extLst>
                </a:gridCol>
                <a:gridCol w="1066802">
                  <a:extLst>
                    <a:ext uri="{9D8B030D-6E8A-4147-A177-3AD203B41FA5}">
                      <a16:colId xmlns="" xmlns:a16="http://schemas.microsoft.com/office/drawing/2014/main" val="205734347"/>
                    </a:ext>
                  </a:extLst>
                </a:gridCol>
              </a:tblGrid>
              <a:tr h="610499">
                <a:tc>
                  <a:txBody>
                    <a:bodyPr/>
                    <a:lstStyle/>
                    <a:p>
                      <a:r>
                        <a:rPr lang="en-US" sz="1100" dirty="0" smtClean="0"/>
                        <a:t>Issue</a:t>
                      </a:r>
                      <a:r>
                        <a:rPr lang="en-US" sz="1100" baseline="0" dirty="0" smtClean="0"/>
                        <a:t>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Description</a:t>
                      </a:r>
                      <a:r>
                        <a:rPr lang="en-US" sz="1100" baseline="0" dirty="0" smtClean="0"/>
                        <a:t>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Impact</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Date</a:t>
                      </a:r>
                    </a:p>
                    <a:p>
                      <a:r>
                        <a:rPr lang="en-US" sz="1100" dirty="0" smtClean="0"/>
                        <a:t>Reported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Reported</a:t>
                      </a:r>
                    </a:p>
                    <a:p>
                      <a:r>
                        <a:rPr lang="en-US" sz="1100" dirty="0" smtClean="0"/>
                        <a:t>By</a:t>
                      </a:r>
                      <a:r>
                        <a:rPr lang="en-US" sz="1100" baseline="0" dirty="0" smtClean="0"/>
                        <a:t>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Assigned</a:t>
                      </a:r>
                    </a:p>
                    <a:p>
                      <a:r>
                        <a:rPr lang="en-US" sz="1100" dirty="0" smtClean="0"/>
                        <a:t>to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Priority</a:t>
                      </a:r>
                    </a:p>
                    <a:p>
                      <a:r>
                        <a:rPr lang="en-US" sz="1100" dirty="0" smtClean="0"/>
                        <a:t>(H/M/L)</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Due</a:t>
                      </a:r>
                    </a:p>
                    <a:p>
                      <a:r>
                        <a:rPr lang="en-US" sz="1100" dirty="0" smtClean="0"/>
                        <a:t>Date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Status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tc>
                  <a:txBody>
                    <a:bodyPr/>
                    <a:lstStyle/>
                    <a:p>
                      <a:r>
                        <a:rPr lang="en-US" sz="1100" dirty="0" smtClean="0"/>
                        <a:t>Comments </a:t>
                      </a:r>
                      <a:endParaRPr lang="en-US"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6EF"/>
                    </a:solidFill>
                  </a:tcPr>
                </a:tc>
                <a:extLst>
                  <a:ext uri="{0D108BD9-81ED-4DB2-BD59-A6C34878D82A}">
                    <a16:rowId xmlns="" xmlns:a16="http://schemas.microsoft.com/office/drawing/2014/main" val="10000"/>
                  </a:ext>
                </a:extLst>
              </a:tr>
              <a:tr h="959356">
                <a:tc>
                  <a:txBody>
                    <a:bodyPr/>
                    <a:lstStyle/>
                    <a:p>
                      <a:r>
                        <a:rPr lang="en-US" sz="1100" dirty="0" smtClean="0"/>
                        <a:t>1</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Need</a:t>
                      </a:r>
                      <a:r>
                        <a:rPr lang="en-US" sz="1100" baseline="0" dirty="0" smtClean="0"/>
                        <a:t> </a:t>
                      </a:r>
                      <a:r>
                        <a:rPr lang="en-US" sz="1100" dirty="0" smtClean="0"/>
                        <a:t>require-</a:t>
                      </a:r>
                      <a:r>
                        <a:rPr lang="en-US" sz="1100" dirty="0" err="1" smtClean="0"/>
                        <a:t>ments</a:t>
                      </a:r>
                      <a:r>
                        <a:rPr lang="en-US" sz="1100" baseline="0" dirty="0" smtClean="0"/>
                        <a:t> </a:t>
                      </a:r>
                      <a:r>
                        <a:rPr lang="en-US" sz="1100" dirty="0" smtClean="0"/>
                        <a:t>cate-</a:t>
                      </a:r>
                    </a:p>
                    <a:p>
                      <a:r>
                        <a:rPr lang="en-US" sz="1100" dirty="0" err="1" smtClean="0"/>
                        <a:t>gorized</a:t>
                      </a:r>
                      <a:r>
                        <a:rPr lang="en-US" sz="1100" dirty="0" smtClean="0"/>
                        <a:t> as mandatory</a:t>
                      </a:r>
                      <a:r>
                        <a:rPr lang="en-US" sz="1100" baseline="0" dirty="0" smtClean="0"/>
                        <a:t> and optional </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Cannot</a:t>
                      </a:r>
                      <a:r>
                        <a:rPr lang="en-US" sz="1100" baseline="0" dirty="0" smtClean="0"/>
                        <a:t> do much without it </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February 4</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Ryan </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Stephen</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H</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February 8 </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Closed </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t>Require-</a:t>
                      </a:r>
                    </a:p>
                    <a:p>
                      <a:r>
                        <a:rPr lang="en-US" sz="1100" dirty="0" err="1" smtClean="0"/>
                        <a:t>ments</a:t>
                      </a:r>
                      <a:r>
                        <a:rPr lang="en-US" sz="1100" dirty="0" smtClean="0"/>
                        <a:t> clearly labeled </a:t>
                      </a:r>
                      <a:endParaRPr lang="en-US" sz="11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extLst>
                  <a:ext uri="{0D108BD9-81ED-4DB2-BD59-A6C34878D82A}">
                    <a16:rowId xmlns="" xmlns:a16="http://schemas.microsoft.com/office/drawing/2014/main" val="10001"/>
                  </a:ext>
                </a:extLst>
              </a:tr>
              <a:tr h="1297238">
                <a:tc>
                  <a:txBody>
                    <a:bodyPr/>
                    <a:lstStyle/>
                    <a:p>
                      <a:r>
                        <a:rPr lang="en-US" sz="1100" dirty="0" smtClean="0"/>
                        <a:t>2</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Need</a:t>
                      </a:r>
                      <a:r>
                        <a:rPr lang="en-US" sz="1100" baseline="0" dirty="0" smtClean="0"/>
                        <a:t> shorter list of potential suppliers- no more than 10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Will</a:t>
                      </a:r>
                      <a:r>
                        <a:rPr lang="en-US" sz="1100" baseline="0" dirty="0" smtClean="0"/>
                        <a:t> delay</a:t>
                      </a:r>
                    </a:p>
                    <a:p>
                      <a:r>
                        <a:rPr lang="en-US" sz="1100" baseline="0" dirty="0" smtClean="0"/>
                        <a:t>Evaluation</a:t>
                      </a:r>
                    </a:p>
                    <a:p>
                      <a:r>
                        <a:rPr lang="en-US" sz="1100" baseline="0" dirty="0" smtClean="0"/>
                        <a:t>without it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February 6</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Debra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Ryan</a:t>
                      </a:r>
                      <a:r>
                        <a:rPr lang="en-US" sz="1100" baseline="0" dirty="0" smtClean="0"/>
                        <a:t>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H</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February 12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Open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c>
                  <a:txBody>
                    <a:bodyPr/>
                    <a:lstStyle/>
                    <a:p>
                      <a:r>
                        <a:rPr lang="en-US" sz="1100" dirty="0" smtClean="0"/>
                        <a:t>Almost finished;</a:t>
                      </a:r>
                      <a:r>
                        <a:rPr lang="en-US" sz="1100" baseline="0" dirty="0" smtClean="0"/>
                        <a:t> needed requirements categorized first </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extLst>
                  <a:ext uri="{0D108BD9-81ED-4DB2-BD59-A6C34878D82A}">
                    <a16:rowId xmlns="" xmlns:a16="http://schemas.microsoft.com/office/drawing/2014/main" val="10002"/>
                  </a:ext>
                </a:extLst>
              </a:tr>
              <a:tr h="355531">
                <a:tc>
                  <a:txBody>
                    <a:bodyPr/>
                    <a:lstStyle/>
                    <a:p>
                      <a:r>
                        <a:rPr lang="en-US" sz="1100" dirty="0" smtClean="0"/>
                        <a:t>Etc.</a:t>
                      </a:r>
                      <a:endParaRPr lang="en-US" sz="11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c>
                  <a:txBody>
                    <a:bodyPr/>
                    <a:lstStyle/>
                    <a:p>
                      <a:r>
                        <a:rPr lang="en-US" sz="1100" dirty="0" smtClean="0">
                          <a:solidFill>
                            <a:srgbClr val="C6E9FC"/>
                          </a:solidFill>
                        </a:rPr>
                        <a:t>Empty cell</a:t>
                      </a:r>
                      <a:endParaRPr lang="en-US" sz="1100" dirty="0">
                        <a:solidFill>
                          <a:srgbClr val="C6E9FC"/>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r>
            </a:tbl>
          </a:graphicData>
        </a:graphic>
      </p:graphicFrame>
      <p:sp>
        <p:nvSpPr>
          <p:cNvPr id="1027" name="Footer Placeholder 3"/>
          <p:cNvSpPr>
            <a:spLocks noGrp="1"/>
          </p:cNvSpPr>
          <p:nvPr>
            <p:ph type="ftr" sz="quarter" idx="10"/>
          </p:nvPr>
        </p:nvSpPr>
        <p:spPr bwMode="auto">
          <a:xfrm>
            <a:off x="0" y="6324601"/>
            <a:ext cx="2667000" cy="533400"/>
          </a:xfrm>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4941097B-8DCA-4F4B-82F9-5CA08C941AAF}" type="slidenum">
              <a:rPr lang="en-US"/>
              <a:pPr>
                <a:defRPr/>
              </a:pPr>
              <a:t>23</a:t>
            </a:fld>
            <a:endParaRPr lang="en-US" dirty="0"/>
          </a:p>
        </p:txBody>
      </p:sp>
    </p:spTree>
    <p:extLst>
      <p:ext uri="{BB962C8B-B14F-4D97-AF65-F5344CB8AC3E}">
        <p14:creationId xmlns:p14="http://schemas.microsoft.com/office/powerpoint/2010/main" val="3455725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Best Practice</a:t>
            </a:r>
            <a:endParaRPr lang="en-US" dirty="0"/>
          </a:p>
        </p:txBody>
      </p:sp>
      <p:sp>
        <p:nvSpPr>
          <p:cNvPr id="2" name="Content Placeholder 1"/>
          <p:cNvSpPr>
            <a:spLocks noGrp="1"/>
          </p:cNvSpPr>
          <p:nvPr>
            <p:ph idx="1"/>
          </p:nvPr>
        </p:nvSpPr>
        <p:spPr/>
        <p:txBody>
          <a:bodyPr/>
          <a:lstStyle/>
          <a:p>
            <a:r>
              <a:rPr lang="en-US" dirty="0"/>
              <a:t>Project managers are often faced with challenges, especially in managing </a:t>
            </a:r>
            <a:r>
              <a:rPr lang="en-US" dirty="0" smtClean="0"/>
              <a:t>stakeholders</a:t>
            </a:r>
            <a:endParaRPr lang="en-US" dirty="0"/>
          </a:p>
          <a:p>
            <a:r>
              <a:rPr lang="en-US" dirty="0"/>
              <a:t>Sometimes they simply cannot meet requests from important </a:t>
            </a:r>
            <a:r>
              <a:rPr lang="en-US" dirty="0" smtClean="0"/>
              <a:t>stakeholders</a:t>
            </a:r>
          </a:p>
          <a:p>
            <a:r>
              <a:rPr lang="en-US" dirty="0" smtClean="0"/>
              <a:t>Suggestions for </a:t>
            </a:r>
            <a:r>
              <a:rPr lang="en-US" dirty="0"/>
              <a:t>handling these situations include the following</a:t>
            </a:r>
            <a:r>
              <a:rPr lang="en-US" dirty="0" smtClean="0"/>
              <a:t>:</a:t>
            </a:r>
          </a:p>
          <a:p>
            <a:pPr lvl="1"/>
            <a:r>
              <a:rPr lang="en-US" dirty="0" smtClean="0"/>
              <a:t>Be clear from the start</a:t>
            </a:r>
          </a:p>
          <a:p>
            <a:pPr lvl="1"/>
            <a:r>
              <a:rPr lang="en-US" dirty="0" smtClean="0"/>
              <a:t>Explain the consequences</a:t>
            </a:r>
          </a:p>
          <a:p>
            <a:pPr lvl="1"/>
            <a:r>
              <a:rPr lang="en-US" dirty="0" smtClean="0"/>
              <a:t>Have a contingency plan</a:t>
            </a:r>
          </a:p>
          <a:p>
            <a:pPr lvl="1"/>
            <a:r>
              <a:rPr lang="en-US" dirty="0" smtClean="0"/>
              <a:t>Avoid surprises</a:t>
            </a:r>
          </a:p>
          <a:p>
            <a:pPr lvl="1"/>
            <a:r>
              <a:rPr lang="en-US" dirty="0" smtClean="0"/>
              <a:t>Take a stand</a:t>
            </a:r>
            <a:endParaRPr lang="en-US" dirty="0"/>
          </a:p>
        </p:txBody>
      </p:sp>
      <p:sp>
        <p:nvSpPr>
          <p:cNvPr id="4" name="Footer Placeholder 3"/>
          <p:cNvSpPr>
            <a:spLocks noGrp="1"/>
          </p:cNvSpPr>
          <p:nvPr>
            <p:ph type="ftr" sz="quarter" idx="10"/>
          </p:nvPr>
        </p:nvSpPr>
        <p:spPr>
          <a:xfrm>
            <a:off x="0" y="6324601"/>
            <a:ext cx="2667000" cy="5334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24</a:t>
            </a:fld>
            <a:endParaRPr lang="en-US" dirty="0"/>
          </a:p>
        </p:txBody>
      </p:sp>
    </p:spTree>
    <p:extLst>
      <p:ext uri="{BB962C8B-B14F-4D97-AF65-F5344CB8AC3E}">
        <p14:creationId xmlns:p14="http://schemas.microsoft.com/office/powerpoint/2010/main" val="1139486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534400" cy="1143000"/>
          </a:xfrm>
        </p:spPr>
        <p:txBody>
          <a:bodyPr>
            <a:normAutofit fontScale="90000"/>
          </a:bodyPr>
          <a:lstStyle/>
          <a:p>
            <a:r>
              <a:rPr lang="en-US" dirty="0" smtClean="0"/>
              <a:t>Controlling Stakeholder Engagement</a:t>
            </a:r>
            <a:endParaRPr lang="en-US" dirty="0"/>
          </a:p>
        </p:txBody>
      </p:sp>
      <p:sp>
        <p:nvSpPr>
          <p:cNvPr id="2" name="Content Placeholder 1"/>
          <p:cNvSpPr>
            <a:spLocks noGrp="1"/>
          </p:cNvSpPr>
          <p:nvPr>
            <p:ph idx="1"/>
          </p:nvPr>
        </p:nvSpPr>
        <p:spPr/>
        <p:txBody>
          <a:bodyPr/>
          <a:lstStyle/>
          <a:p>
            <a:r>
              <a:rPr lang="en-US" dirty="0"/>
              <a:t>You cannot control stakeholders, but you can control their level of </a:t>
            </a:r>
            <a:r>
              <a:rPr lang="en-US" dirty="0" smtClean="0"/>
              <a:t>engagement</a:t>
            </a:r>
          </a:p>
          <a:p>
            <a:r>
              <a:rPr lang="en-US" dirty="0" smtClean="0"/>
              <a:t>Engagement involves </a:t>
            </a:r>
            <a:r>
              <a:rPr lang="en-US" dirty="0"/>
              <a:t>a dialogue in which people seek understanding and solutions to issues </a:t>
            </a:r>
            <a:r>
              <a:rPr lang="en-US" dirty="0" smtClean="0"/>
              <a:t>of mutual concern</a:t>
            </a:r>
          </a:p>
          <a:p>
            <a:r>
              <a:rPr lang="en-US" dirty="0" smtClean="0"/>
              <a:t>Many </a:t>
            </a:r>
            <a:r>
              <a:rPr lang="en-US" dirty="0"/>
              <a:t>teachers are familiar with various techniques for engaging </a:t>
            </a:r>
            <a:r>
              <a:rPr lang="en-US" dirty="0" smtClean="0"/>
              <a:t>students</a:t>
            </a:r>
          </a:p>
          <a:p>
            <a:r>
              <a:rPr lang="en-US" dirty="0"/>
              <a:t>It is important to set the proper tone at the start of a class or </a:t>
            </a:r>
            <a:r>
              <a:rPr lang="en-US" dirty="0" smtClean="0"/>
              <a:t>project</a:t>
            </a:r>
            <a:endParaRPr lang="en-US" dirty="0"/>
          </a:p>
        </p:txBody>
      </p:sp>
      <p:sp>
        <p:nvSpPr>
          <p:cNvPr id="4" name="Footer Placeholder 3"/>
          <p:cNvSpPr>
            <a:spLocks noGrp="1"/>
          </p:cNvSpPr>
          <p:nvPr>
            <p:ph type="ftr" sz="quarter" idx="10"/>
          </p:nvPr>
        </p:nvSpPr>
        <p:spPr>
          <a:xfrm>
            <a:off x="0" y="6400801"/>
            <a:ext cx="2514600" cy="4572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25</a:t>
            </a:fld>
            <a:endParaRPr lang="en-US" dirty="0"/>
          </a:p>
        </p:txBody>
      </p:sp>
    </p:spTree>
    <p:extLst>
      <p:ext uri="{BB962C8B-B14F-4D97-AF65-F5344CB8AC3E}">
        <p14:creationId xmlns:p14="http://schemas.microsoft.com/office/powerpoint/2010/main" val="274218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274638"/>
            <a:ext cx="8915400" cy="1143000"/>
          </a:xfrm>
        </p:spPr>
        <p:txBody>
          <a:bodyPr>
            <a:normAutofit fontScale="90000"/>
          </a:bodyPr>
          <a:lstStyle/>
          <a:p>
            <a:r>
              <a:rPr lang="en-US" dirty="0" smtClean="0"/>
              <a:t>Example of Engaging or Not Engaging Students (or Other Stakeholders)</a:t>
            </a:r>
            <a:endParaRPr lang="en-US" dirty="0"/>
          </a:p>
        </p:txBody>
      </p:sp>
      <p:sp>
        <p:nvSpPr>
          <p:cNvPr id="2" name="Content Placeholder 1"/>
          <p:cNvSpPr>
            <a:spLocks noGrp="1"/>
          </p:cNvSpPr>
          <p:nvPr>
            <p:ph idx="1"/>
          </p:nvPr>
        </p:nvSpPr>
        <p:spPr>
          <a:xfrm>
            <a:off x="457200" y="1481138"/>
            <a:ext cx="8229600" cy="4691062"/>
          </a:xfrm>
        </p:spPr>
        <p:txBody>
          <a:bodyPr/>
          <a:lstStyle/>
          <a:p>
            <a:r>
              <a:rPr lang="en-US" dirty="0" smtClean="0"/>
              <a:t>If a teacher (or manager) does </a:t>
            </a:r>
            <a:r>
              <a:rPr lang="en-US" dirty="0"/>
              <a:t>nothing but lecture on the first day of class </a:t>
            </a:r>
            <a:r>
              <a:rPr lang="en-US" dirty="0" smtClean="0"/>
              <a:t>(or at meetings) or </a:t>
            </a:r>
            <a:r>
              <a:rPr lang="en-US" dirty="0"/>
              <a:t>criticizes the first </a:t>
            </a:r>
            <a:r>
              <a:rPr lang="en-US" dirty="0" smtClean="0"/>
              <a:t>person who offers </a:t>
            </a:r>
            <a:r>
              <a:rPr lang="en-US" dirty="0"/>
              <a:t>a comment, students </a:t>
            </a:r>
            <a:r>
              <a:rPr lang="en-US" dirty="0" smtClean="0"/>
              <a:t>(or workers) will </a:t>
            </a:r>
            <a:r>
              <a:rPr lang="en-US" dirty="0"/>
              <a:t>quickly decide that their best strategy is to keep quiet </a:t>
            </a:r>
            <a:r>
              <a:rPr lang="en-US" dirty="0" smtClean="0"/>
              <a:t>and maybe </a:t>
            </a:r>
            <a:r>
              <a:rPr lang="en-US" dirty="0"/>
              <a:t>not even attend </a:t>
            </a:r>
            <a:r>
              <a:rPr lang="en-US" dirty="0" smtClean="0"/>
              <a:t>the class (or meetings)</a:t>
            </a:r>
          </a:p>
          <a:p>
            <a:r>
              <a:rPr lang="en-US" dirty="0" smtClean="0"/>
              <a:t>On </a:t>
            </a:r>
            <a:r>
              <a:rPr lang="en-US" dirty="0"/>
              <a:t>the other hand, if the teacher </a:t>
            </a:r>
            <a:r>
              <a:rPr lang="en-US" dirty="0" smtClean="0"/>
              <a:t>(or manager) uses </a:t>
            </a:r>
            <a:r>
              <a:rPr lang="en-US" dirty="0"/>
              <a:t>a lot of activities </a:t>
            </a:r>
            <a:r>
              <a:rPr lang="en-US" dirty="0" smtClean="0"/>
              <a:t>to get </a:t>
            </a:r>
            <a:r>
              <a:rPr lang="en-US" dirty="0"/>
              <a:t>all </a:t>
            </a:r>
            <a:r>
              <a:rPr lang="en-US" dirty="0" smtClean="0"/>
              <a:t>participants to </a:t>
            </a:r>
            <a:r>
              <a:rPr lang="en-US" dirty="0"/>
              <a:t>speak or use technology to participate, </a:t>
            </a:r>
            <a:r>
              <a:rPr lang="en-US" dirty="0" smtClean="0"/>
              <a:t>they will </a:t>
            </a:r>
            <a:r>
              <a:rPr lang="en-US" dirty="0"/>
              <a:t>expect to be </a:t>
            </a:r>
            <a:r>
              <a:rPr lang="en-US" dirty="0" smtClean="0"/>
              <a:t>active participants </a:t>
            </a:r>
            <a:r>
              <a:rPr lang="en-US" dirty="0"/>
              <a:t>in future </a:t>
            </a:r>
            <a:r>
              <a:rPr lang="en-US" dirty="0" smtClean="0"/>
              <a:t>classes (or meetings)</a:t>
            </a:r>
            <a:endParaRPr lang="en-US" dirty="0"/>
          </a:p>
        </p:txBody>
      </p:sp>
      <p:sp>
        <p:nvSpPr>
          <p:cNvPr id="4" name="Footer Placeholder 3"/>
          <p:cNvSpPr>
            <a:spLocks noGrp="1"/>
          </p:cNvSpPr>
          <p:nvPr>
            <p:ph type="ftr" sz="quarter" idx="10"/>
          </p:nvPr>
        </p:nvSpPr>
        <p:spPr>
          <a:xfrm>
            <a:off x="0" y="6324601"/>
            <a:ext cx="25908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26</a:t>
            </a:fld>
            <a:endParaRPr lang="en-US" dirty="0"/>
          </a:p>
        </p:txBody>
      </p:sp>
    </p:spTree>
    <p:extLst>
      <p:ext uri="{BB962C8B-B14F-4D97-AF65-F5344CB8AC3E}">
        <p14:creationId xmlns:p14="http://schemas.microsoft.com/office/powerpoint/2010/main" val="24010832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762000"/>
          </a:xfrm>
        </p:spPr>
        <p:txBody>
          <a:bodyPr/>
          <a:lstStyle/>
          <a:p>
            <a:r>
              <a:rPr lang="en-US" dirty="0" smtClean="0"/>
              <a:t>Media Snapshot, Part 1</a:t>
            </a:r>
            <a:endParaRPr lang="en-US" dirty="0"/>
          </a:p>
        </p:txBody>
      </p:sp>
      <p:sp>
        <p:nvSpPr>
          <p:cNvPr id="2" name="Content Placeholder 1"/>
          <p:cNvSpPr>
            <a:spLocks noGrp="1"/>
          </p:cNvSpPr>
          <p:nvPr>
            <p:ph idx="1"/>
          </p:nvPr>
        </p:nvSpPr>
        <p:spPr>
          <a:xfrm>
            <a:off x="110490" y="838200"/>
            <a:ext cx="8881110" cy="2286000"/>
          </a:xfrm>
        </p:spPr>
        <p:txBody>
          <a:bodyPr/>
          <a:lstStyle/>
          <a:p>
            <a:r>
              <a:rPr lang="en-US" sz="2400" dirty="0"/>
              <a:t>Many students today like to interact via text messages. </a:t>
            </a:r>
            <a:r>
              <a:rPr lang="en-US" sz="2400" dirty="0" smtClean="0"/>
              <a:t>Ellen DeGeneres</a:t>
            </a:r>
            <a:r>
              <a:rPr lang="en-US" sz="2400" dirty="0"/>
              <a:t>, a popular comedian with her own television show, likes to poke </a:t>
            </a:r>
            <a:r>
              <a:rPr lang="en-US" sz="2400" dirty="0" smtClean="0"/>
              <a:t>fun at </a:t>
            </a:r>
            <a:r>
              <a:rPr lang="en-US" sz="2400" dirty="0"/>
              <a:t>text messages in a segment based on amusing errors caused by cell </a:t>
            </a:r>
            <a:r>
              <a:rPr lang="en-US" sz="2400" dirty="0" smtClean="0"/>
              <a:t>phone auto-correct </a:t>
            </a:r>
            <a:r>
              <a:rPr lang="en-US" sz="2400" dirty="0"/>
              <a:t>features. For example, a father had the following text </a:t>
            </a:r>
            <a:r>
              <a:rPr lang="en-US" sz="2400" dirty="0" smtClean="0"/>
              <a:t>exchange with </a:t>
            </a:r>
            <a:r>
              <a:rPr lang="en-US" sz="2400" dirty="0"/>
              <a:t>his daughter</a:t>
            </a:r>
            <a:r>
              <a:rPr lang="en-US" sz="2400" dirty="0" smtClean="0"/>
              <a:t>:</a:t>
            </a:r>
            <a:endParaRPr lang="en-US" sz="2400" dirty="0"/>
          </a:p>
        </p:txBody>
      </p:sp>
      <p:pic>
        <p:nvPicPr>
          <p:cNvPr id="6" name="Picture 5" descr="A screenshot of a text message conversation. The header line reads, Message, New Message and Edit. The first message of the conversation reads: Your mom and I are going to divorce next month. The reply reads: What??? Why??? Call me please! Lastly, the final message reads: I wrote Disney and this phone changed it. We are going to Disney.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3267714"/>
            <a:ext cx="5791200" cy="3361686"/>
          </a:xfrm>
          <a:prstGeom prst="rect">
            <a:avLst/>
          </a:prstGeom>
        </p:spPr>
      </p:pic>
      <p:sp>
        <p:nvSpPr>
          <p:cNvPr id="4" name="Footer Placeholder 3"/>
          <p:cNvSpPr>
            <a:spLocks noGrp="1"/>
          </p:cNvSpPr>
          <p:nvPr>
            <p:ph type="ftr" sz="quarter" idx="10"/>
          </p:nvPr>
        </p:nvSpPr>
        <p:spPr>
          <a:xfrm>
            <a:off x="0" y="6324601"/>
            <a:ext cx="24384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a:xfrm>
            <a:off x="8686799" y="6492875"/>
            <a:ext cx="457201" cy="365125"/>
          </a:xfrm>
        </p:spPr>
        <p:txBody>
          <a:bodyPr/>
          <a:lstStyle/>
          <a:p>
            <a:pPr>
              <a:defRPr/>
            </a:pPr>
            <a:fld id="{BC43CBFC-1AEC-48DD-831D-766E041FB504}" type="slidenum">
              <a:rPr lang="en-US" smtClean="0"/>
              <a:pPr>
                <a:defRPr/>
              </a:pPr>
              <a:t>27</a:t>
            </a:fld>
            <a:endParaRPr lang="en-US" dirty="0"/>
          </a:p>
        </p:txBody>
      </p:sp>
    </p:spTree>
    <p:extLst>
      <p:ext uri="{BB962C8B-B14F-4D97-AF65-F5344CB8AC3E}">
        <p14:creationId xmlns:p14="http://schemas.microsoft.com/office/powerpoint/2010/main" val="41264357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Media Snapshot, Part 2</a:t>
            </a:r>
            <a:endParaRPr lang="en-US" dirty="0"/>
          </a:p>
        </p:txBody>
      </p:sp>
      <p:sp>
        <p:nvSpPr>
          <p:cNvPr id="2" name="Content Placeholder 1"/>
          <p:cNvSpPr>
            <a:spLocks noGrp="1"/>
          </p:cNvSpPr>
          <p:nvPr>
            <p:ph idx="1"/>
          </p:nvPr>
        </p:nvSpPr>
        <p:spPr>
          <a:xfrm>
            <a:off x="228600" y="1481138"/>
            <a:ext cx="8763000" cy="4525962"/>
          </a:xfrm>
        </p:spPr>
        <p:txBody>
          <a:bodyPr/>
          <a:lstStyle/>
          <a:p>
            <a:r>
              <a:rPr lang="en-US" dirty="0"/>
              <a:t>In addition to watching out for auto-correct errors when messaging, users must </a:t>
            </a:r>
            <a:r>
              <a:rPr lang="en-US" dirty="0" smtClean="0"/>
              <a:t>also be </a:t>
            </a:r>
            <a:r>
              <a:rPr lang="en-US" dirty="0"/>
              <a:t>careful who they reply to and what they say in </a:t>
            </a:r>
            <a:r>
              <a:rPr lang="en-US" dirty="0" smtClean="0"/>
              <a:t>reply</a:t>
            </a:r>
          </a:p>
          <a:p>
            <a:r>
              <a:rPr lang="en-US" dirty="0" smtClean="0"/>
              <a:t>See the text for an example from </a:t>
            </a:r>
            <a:r>
              <a:rPr lang="en-US" dirty="0"/>
              <a:t>an actual college student who forgot about an exam. The professor called </a:t>
            </a:r>
            <a:r>
              <a:rPr lang="en-US" dirty="0" smtClean="0"/>
              <a:t>the student’s </a:t>
            </a:r>
            <a:r>
              <a:rPr lang="en-US" dirty="0"/>
              <a:t>cell phone shortly after the exam started. Her policy was to assign a </a:t>
            </a:r>
            <a:r>
              <a:rPr lang="en-US" dirty="0" smtClean="0"/>
              <a:t>grade of </a:t>
            </a:r>
            <a:r>
              <a:rPr lang="en-US" dirty="0"/>
              <a:t>zero if students did not show up without a valid </a:t>
            </a:r>
            <a:r>
              <a:rPr lang="en-US" dirty="0" smtClean="0"/>
              <a:t>excuse</a:t>
            </a:r>
          </a:p>
          <a:p>
            <a:r>
              <a:rPr lang="en-US" dirty="0" smtClean="0"/>
              <a:t>The </a:t>
            </a:r>
            <a:r>
              <a:rPr lang="en-US" dirty="0"/>
              <a:t>student did not </a:t>
            </a:r>
            <a:r>
              <a:rPr lang="en-US" dirty="0" smtClean="0"/>
              <a:t>answer the </a:t>
            </a:r>
            <a:r>
              <a:rPr lang="en-US" dirty="0"/>
              <a:t>phone call, but he sent </a:t>
            </a:r>
            <a:r>
              <a:rPr lang="en-US" dirty="0" smtClean="0"/>
              <a:t>several texts, which were obviously not true</a:t>
            </a:r>
            <a:endParaRPr lang="en-US" dirty="0"/>
          </a:p>
        </p:txBody>
      </p:sp>
      <p:sp>
        <p:nvSpPr>
          <p:cNvPr id="4" name="Footer Placeholder 3"/>
          <p:cNvSpPr>
            <a:spLocks noGrp="1"/>
          </p:cNvSpPr>
          <p:nvPr>
            <p:ph type="ftr" sz="quarter" idx="10"/>
          </p:nvPr>
        </p:nvSpPr>
        <p:spPr>
          <a:xfrm>
            <a:off x="0" y="6400801"/>
            <a:ext cx="2590800" cy="4572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28</a:t>
            </a:fld>
            <a:endParaRPr lang="en-US" dirty="0"/>
          </a:p>
        </p:txBody>
      </p:sp>
    </p:spTree>
    <p:extLst>
      <p:ext uri="{BB962C8B-B14F-4D97-AF65-F5344CB8AC3E}">
        <p14:creationId xmlns:p14="http://schemas.microsoft.com/office/powerpoint/2010/main" val="491418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90600"/>
          </a:xfrm>
        </p:spPr>
        <p:txBody>
          <a:bodyPr>
            <a:normAutofit/>
          </a:bodyPr>
          <a:lstStyle/>
          <a:p>
            <a:r>
              <a:rPr lang="en-US" dirty="0" smtClean="0"/>
              <a:t>Ways to Control Engagement</a:t>
            </a:r>
            <a:endParaRPr lang="en-US" dirty="0"/>
          </a:p>
        </p:txBody>
      </p:sp>
      <p:sp>
        <p:nvSpPr>
          <p:cNvPr id="2" name="Content Placeholder 1"/>
          <p:cNvSpPr>
            <a:spLocks noGrp="1"/>
          </p:cNvSpPr>
          <p:nvPr>
            <p:ph idx="1"/>
          </p:nvPr>
        </p:nvSpPr>
        <p:spPr>
          <a:xfrm>
            <a:off x="228600" y="1066800"/>
            <a:ext cx="8763000" cy="4724400"/>
          </a:xfrm>
        </p:spPr>
        <p:txBody>
          <a:bodyPr/>
          <a:lstStyle/>
          <a:p>
            <a:r>
              <a:rPr lang="en-US" dirty="0" smtClean="0"/>
              <a:t>Key </a:t>
            </a:r>
            <a:r>
              <a:rPr lang="en-US" dirty="0"/>
              <a:t>stakeholders should be invited </a:t>
            </a:r>
            <a:r>
              <a:rPr lang="en-US" dirty="0" smtClean="0"/>
              <a:t>to actively </a:t>
            </a:r>
            <a:r>
              <a:rPr lang="en-US" dirty="0"/>
              <a:t>participate in a kick-off meeting rather than merely attending </a:t>
            </a:r>
            <a:r>
              <a:rPr lang="en-US" dirty="0" smtClean="0"/>
              <a:t>it</a:t>
            </a:r>
          </a:p>
          <a:p>
            <a:r>
              <a:rPr lang="en-US" dirty="0" smtClean="0"/>
              <a:t>The project manager </a:t>
            </a:r>
            <a:r>
              <a:rPr lang="en-US" dirty="0"/>
              <a:t>should emphasize that a dialogue is expected at the meeting, including texts </a:t>
            </a:r>
            <a:r>
              <a:rPr lang="en-US" dirty="0" smtClean="0"/>
              <a:t>or whatever </a:t>
            </a:r>
            <a:r>
              <a:rPr lang="en-US" dirty="0"/>
              <a:t>means of communication the stakeholders prefer. </a:t>
            </a:r>
            <a:r>
              <a:rPr lang="en-US" dirty="0" smtClean="0"/>
              <a:t>The project </a:t>
            </a:r>
            <a:r>
              <a:rPr lang="en-US" dirty="0"/>
              <a:t>manager </a:t>
            </a:r>
            <a:r>
              <a:rPr lang="en-US" dirty="0" smtClean="0"/>
              <a:t>should also meet </a:t>
            </a:r>
            <a:r>
              <a:rPr lang="en-US" dirty="0"/>
              <a:t>with important stakeholders before the kick-off </a:t>
            </a:r>
            <a:r>
              <a:rPr lang="en-US" dirty="0" smtClean="0"/>
              <a:t>meeting</a:t>
            </a:r>
          </a:p>
          <a:p>
            <a:r>
              <a:rPr lang="en-US" dirty="0" smtClean="0"/>
              <a:t>The project </a:t>
            </a:r>
            <a:r>
              <a:rPr lang="en-US" dirty="0"/>
              <a:t>schedule should include activities and deliverables related to </a:t>
            </a:r>
            <a:r>
              <a:rPr lang="en-US" dirty="0" smtClean="0"/>
              <a:t>stakeholder engagement, such as surveys</a:t>
            </a:r>
            <a:r>
              <a:rPr lang="en-US" dirty="0"/>
              <a:t>, reviews, demonstrations, </a:t>
            </a:r>
            <a:r>
              <a:rPr lang="en-US" dirty="0" smtClean="0"/>
              <a:t>and sign-offs.</a:t>
            </a:r>
            <a:endParaRPr lang="en-US" dirty="0"/>
          </a:p>
        </p:txBody>
      </p:sp>
      <p:sp>
        <p:nvSpPr>
          <p:cNvPr id="4" name="Footer Placeholder 3"/>
          <p:cNvSpPr>
            <a:spLocks noGrp="1"/>
          </p:cNvSpPr>
          <p:nvPr>
            <p:ph type="ftr" sz="quarter" idx="10"/>
          </p:nvPr>
        </p:nvSpPr>
        <p:spPr>
          <a:xfrm>
            <a:off x="0" y="6248401"/>
            <a:ext cx="2667000" cy="6096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29</a:t>
            </a:fld>
            <a:endParaRPr lang="en-US" dirty="0"/>
          </a:p>
        </p:txBody>
      </p:sp>
    </p:spTree>
    <p:extLst>
      <p:ext uri="{BB962C8B-B14F-4D97-AF65-F5344CB8AC3E}">
        <p14:creationId xmlns:p14="http://schemas.microsoft.com/office/powerpoint/2010/main" val="2200531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81000" y="274638"/>
            <a:ext cx="8305800" cy="868362"/>
          </a:xfrm>
        </p:spPr>
        <p:txBody>
          <a:bodyPr/>
          <a:lstStyle/>
          <a:p>
            <a:r>
              <a:rPr lang="en-US" dirty="0" smtClean="0"/>
              <a:t>Learning Objectives, Part 2</a:t>
            </a:r>
          </a:p>
        </p:txBody>
      </p:sp>
      <p:sp>
        <p:nvSpPr>
          <p:cNvPr id="12291" name="Rectangle 3"/>
          <p:cNvSpPr>
            <a:spLocks noGrp="1" noChangeArrowheads="1"/>
          </p:cNvSpPr>
          <p:nvPr>
            <p:ph idx="1"/>
          </p:nvPr>
        </p:nvSpPr>
        <p:spPr>
          <a:xfrm>
            <a:off x="381000" y="1447800"/>
            <a:ext cx="8305800" cy="4267200"/>
          </a:xfrm>
        </p:spPr>
        <p:txBody>
          <a:bodyPr/>
          <a:lstStyle/>
          <a:p>
            <a:r>
              <a:rPr lang="en-US" dirty="0"/>
              <a:t>Understand the process of managing stakeholder engagement and how to use an issue log effectively</a:t>
            </a:r>
          </a:p>
          <a:p>
            <a:r>
              <a:rPr lang="en-US" dirty="0"/>
              <a:t>Explain methods for controlling stakeholder engagement</a:t>
            </a:r>
          </a:p>
          <a:p>
            <a:r>
              <a:rPr lang="en-US" dirty="0"/>
              <a:t>Discuss types of software available to assist in project stakeholder management</a:t>
            </a:r>
          </a:p>
        </p:txBody>
      </p:sp>
      <p:sp>
        <p:nvSpPr>
          <p:cNvPr id="12293" name="Footer Placeholder 6"/>
          <p:cNvSpPr>
            <a:spLocks noGrp="1"/>
          </p:cNvSpPr>
          <p:nvPr>
            <p:ph type="ftr" sz="quarter" idx="10"/>
          </p:nvPr>
        </p:nvSpPr>
        <p:spPr bwMode="auto">
          <a:xfrm>
            <a:off x="0" y="6324601"/>
            <a:ext cx="2590800" cy="533400"/>
          </a:xfrm>
          <a:noFill/>
          <a:ln>
            <a:miter lim="800000"/>
            <a:headEnd/>
            <a:tailEnd/>
          </a:ln>
        </p:spPr>
        <p:txBody>
          <a:bodyPr/>
          <a:lstStyle/>
          <a:p>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C943473F-DECC-4157-B7ED-CB6DBCE14150}"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Stakeholders As Key Project Team Members</a:t>
            </a:r>
            <a:endParaRPr lang="en-US" dirty="0"/>
          </a:p>
        </p:txBody>
      </p:sp>
      <p:sp>
        <p:nvSpPr>
          <p:cNvPr id="2" name="Content Placeholder 1"/>
          <p:cNvSpPr>
            <a:spLocks noGrp="1"/>
          </p:cNvSpPr>
          <p:nvPr>
            <p:ph idx="1"/>
          </p:nvPr>
        </p:nvSpPr>
        <p:spPr>
          <a:xfrm>
            <a:off x="457200" y="1481138"/>
            <a:ext cx="8534400" cy="4525962"/>
          </a:xfrm>
        </p:spPr>
        <p:txBody>
          <a:bodyPr/>
          <a:lstStyle/>
          <a:p>
            <a:r>
              <a:rPr lang="en-US" dirty="0"/>
              <a:t>On some IT projects, important stakeholders are invited to be members of the project </a:t>
            </a:r>
            <a:r>
              <a:rPr lang="en-US" dirty="0" smtClean="0"/>
              <a:t>teams</a:t>
            </a:r>
            <a:endParaRPr lang="en-US" dirty="0"/>
          </a:p>
          <a:p>
            <a:r>
              <a:rPr lang="en-US" dirty="0"/>
              <a:t>For example, when Northwest Airlines (now Delta) was developing a new reservation </a:t>
            </a:r>
            <a:r>
              <a:rPr lang="en-US" dirty="0" smtClean="0"/>
              <a:t>system called </a:t>
            </a:r>
            <a:r>
              <a:rPr lang="en-US" dirty="0"/>
              <a:t>ResNet, it interviewed reservation agents for positions as programmers on the </a:t>
            </a:r>
            <a:r>
              <a:rPr lang="en-US" dirty="0" smtClean="0"/>
              <a:t>project team</a:t>
            </a:r>
          </a:p>
          <a:p>
            <a:r>
              <a:rPr lang="en-US" dirty="0" smtClean="0"/>
              <a:t>Northwest </a:t>
            </a:r>
            <a:r>
              <a:rPr lang="en-US" dirty="0"/>
              <a:t>made sure that user needs were understood by having </a:t>
            </a:r>
            <a:r>
              <a:rPr lang="en-US" i="1" dirty="0"/>
              <a:t>them</a:t>
            </a:r>
            <a:r>
              <a:rPr lang="en-US" dirty="0"/>
              <a:t> actually </a:t>
            </a:r>
            <a:r>
              <a:rPr lang="en-US" dirty="0" smtClean="0"/>
              <a:t>develop the </a:t>
            </a:r>
            <a:r>
              <a:rPr lang="en-US" dirty="0"/>
              <a:t>system’s user </a:t>
            </a:r>
            <a:r>
              <a:rPr lang="en-US" dirty="0" smtClean="0"/>
              <a:t>interface</a:t>
            </a:r>
            <a:endParaRPr lang="en-US" dirty="0"/>
          </a:p>
        </p:txBody>
      </p:sp>
      <p:sp>
        <p:nvSpPr>
          <p:cNvPr id="4" name="Footer Placeholder 3"/>
          <p:cNvSpPr>
            <a:spLocks noGrp="1"/>
          </p:cNvSpPr>
          <p:nvPr>
            <p:ph type="ftr" sz="quarter" idx="10"/>
          </p:nvPr>
        </p:nvSpPr>
        <p:spPr>
          <a:xfrm>
            <a:off x="0" y="6324601"/>
            <a:ext cx="2590800" cy="5334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a:xfrm>
            <a:off x="8588375" y="6477000"/>
            <a:ext cx="555625" cy="365125"/>
          </a:xfrm>
        </p:spPr>
        <p:txBody>
          <a:bodyPr/>
          <a:lstStyle/>
          <a:p>
            <a:pPr>
              <a:defRPr/>
            </a:pPr>
            <a:fld id="{BC43CBFC-1AEC-48DD-831D-766E041FB504}" type="slidenum">
              <a:rPr lang="en-US" smtClean="0"/>
              <a:pPr>
                <a:defRPr/>
              </a:pPr>
              <a:t>30</a:t>
            </a:fld>
            <a:endParaRPr lang="en-US" dirty="0"/>
          </a:p>
        </p:txBody>
      </p:sp>
    </p:spTree>
    <p:extLst>
      <p:ext uri="{BB962C8B-B14F-4D97-AF65-F5344CB8AC3E}">
        <p14:creationId xmlns:p14="http://schemas.microsoft.com/office/powerpoint/2010/main" val="1142372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Using Software to Assist in Project Stakeholder Management</a:t>
            </a:r>
            <a:endParaRPr lang="en-US" dirty="0"/>
          </a:p>
        </p:txBody>
      </p:sp>
      <p:sp>
        <p:nvSpPr>
          <p:cNvPr id="2" name="Content Placeholder 1"/>
          <p:cNvSpPr>
            <a:spLocks noGrp="1"/>
          </p:cNvSpPr>
          <p:nvPr>
            <p:ph idx="1"/>
          </p:nvPr>
        </p:nvSpPr>
        <p:spPr/>
        <p:txBody>
          <a:bodyPr/>
          <a:lstStyle/>
          <a:p>
            <a:r>
              <a:rPr lang="en-US" dirty="0" smtClean="0"/>
              <a:t>Productivity software, communications software, and collaboration tools can promote stakeholder engagement</a:t>
            </a:r>
          </a:p>
          <a:p>
            <a:r>
              <a:rPr lang="en-US" dirty="0" smtClean="0"/>
              <a:t>Social media can also help engage stakeholders. For example, LinkedIn has thousands of groups for project management professionals</a:t>
            </a:r>
          </a:p>
          <a:p>
            <a:r>
              <a:rPr lang="en-US" dirty="0" smtClean="0"/>
              <a:t>Some project management software includes functionality like Facebook’s to encourage relationship building on projects, like giving high fives for a job well done</a:t>
            </a:r>
            <a:endParaRPr lang="en-US" dirty="0"/>
          </a:p>
        </p:txBody>
      </p:sp>
      <p:sp>
        <p:nvSpPr>
          <p:cNvPr id="4" name="Footer Placeholder 3"/>
          <p:cNvSpPr>
            <a:spLocks noGrp="1"/>
          </p:cNvSpPr>
          <p:nvPr>
            <p:ph type="ftr" sz="quarter" idx="10"/>
          </p:nvPr>
        </p:nvSpPr>
        <p:spPr>
          <a:xfrm>
            <a:off x="0" y="6324601"/>
            <a:ext cx="2514600" cy="5334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31</a:t>
            </a:fld>
            <a:endParaRPr lang="en-US" dirty="0"/>
          </a:p>
        </p:txBody>
      </p:sp>
    </p:spTree>
    <p:extLst>
      <p:ext uri="{BB962C8B-B14F-4D97-AF65-F5344CB8AC3E}">
        <p14:creationId xmlns:p14="http://schemas.microsoft.com/office/powerpoint/2010/main" val="3150355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944562"/>
          </a:xfrm>
        </p:spPr>
        <p:txBody>
          <a:bodyPr>
            <a:normAutofit fontScale="90000"/>
          </a:bodyPr>
          <a:lstStyle/>
          <a:p>
            <a:r>
              <a:rPr lang="en-US" dirty="0" smtClean="0"/>
              <a:t>Social Media for Project Managers</a:t>
            </a:r>
            <a:endParaRPr lang="en-US" dirty="0"/>
          </a:p>
        </p:txBody>
      </p:sp>
      <p:sp>
        <p:nvSpPr>
          <p:cNvPr id="2" name="Content Placeholder 1"/>
          <p:cNvSpPr>
            <a:spLocks noGrp="1"/>
          </p:cNvSpPr>
          <p:nvPr>
            <p:ph idx="1"/>
          </p:nvPr>
        </p:nvSpPr>
        <p:spPr>
          <a:xfrm>
            <a:off x="304800" y="1219200"/>
            <a:ext cx="8458200" cy="4953000"/>
          </a:xfrm>
        </p:spPr>
        <p:txBody>
          <a:bodyPr/>
          <a:lstStyle/>
          <a:p>
            <a:r>
              <a:rPr lang="en-US" dirty="0"/>
              <a:t>Elizabeth Harrin, </a:t>
            </a:r>
            <a:r>
              <a:rPr lang="en-US" dirty="0" smtClean="0"/>
              <a:t>author </a:t>
            </a:r>
            <a:r>
              <a:rPr lang="en-US" dirty="0"/>
              <a:t>of </a:t>
            </a:r>
            <a:r>
              <a:rPr lang="en-US" dirty="0" smtClean="0"/>
              <a:t>Social Media </a:t>
            </a:r>
            <a:r>
              <a:rPr lang="en-US" dirty="0"/>
              <a:t>for Project </a:t>
            </a:r>
            <a:r>
              <a:rPr lang="en-US" dirty="0" smtClean="0"/>
              <a:t>Managers, describes </a:t>
            </a:r>
            <a:r>
              <a:rPr lang="en-US" dirty="0"/>
              <a:t>the pros and cons of </a:t>
            </a:r>
            <a:r>
              <a:rPr lang="en-US" dirty="0" smtClean="0"/>
              <a:t>several social </a:t>
            </a:r>
            <a:r>
              <a:rPr lang="en-US" dirty="0"/>
              <a:t>media tools, including blogs, collaboration tools, instant messaging, microblogs </a:t>
            </a:r>
            <a:r>
              <a:rPr lang="en-US" dirty="0" smtClean="0"/>
              <a:t>like Twitter </a:t>
            </a:r>
            <a:r>
              <a:rPr lang="en-US" dirty="0"/>
              <a:t>and Facebook, podcasts, RSS, social networks, vodcasts (video podcasts), </a:t>
            </a:r>
            <a:r>
              <a:rPr lang="en-US" dirty="0" smtClean="0"/>
              <a:t>webinars, and wikis</a:t>
            </a:r>
          </a:p>
          <a:p>
            <a:r>
              <a:rPr lang="en-US" dirty="0"/>
              <a:t>Harrin provides advice for when to use social media and when not to use </a:t>
            </a:r>
            <a:r>
              <a:rPr lang="en-US" dirty="0" smtClean="0"/>
              <a:t>it</a:t>
            </a:r>
          </a:p>
          <a:p>
            <a:r>
              <a:rPr lang="en-US" dirty="0" smtClean="0"/>
              <a:t>As the saying goes, </a:t>
            </a:r>
            <a:r>
              <a:rPr lang="en-US" dirty="0"/>
              <a:t>“A fool with a tool is still just a fool</a:t>
            </a:r>
            <a:r>
              <a:rPr lang="en-US" dirty="0" smtClean="0"/>
              <a:t>.” </a:t>
            </a:r>
            <a:r>
              <a:rPr lang="en-US" dirty="0"/>
              <a:t>A lot of stakeholder </a:t>
            </a:r>
            <a:r>
              <a:rPr lang="en-US" dirty="0" smtClean="0"/>
              <a:t>engagement requires </a:t>
            </a:r>
            <a:r>
              <a:rPr lang="en-US" dirty="0"/>
              <a:t>old-fashioned techniques like talking to someone!</a:t>
            </a:r>
          </a:p>
        </p:txBody>
      </p:sp>
      <p:sp>
        <p:nvSpPr>
          <p:cNvPr id="4" name="Footer Placeholder 3"/>
          <p:cNvSpPr>
            <a:spLocks noGrp="1"/>
          </p:cNvSpPr>
          <p:nvPr>
            <p:ph type="ftr" sz="quarter" idx="10"/>
          </p:nvPr>
        </p:nvSpPr>
        <p:spPr>
          <a:xfrm>
            <a:off x="0" y="6324601"/>
            <a:ext cx="2590800" cy="5334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32</a:t>
            </a:fld>
            <a:endParaRPr lang="en-US" dirty="0"/>
          </a:p>
        </p:txBody>
      </p:sp>
    </p:spTree>
    <p:extLst>
      <p:ext uri="{BB962C8B-B14F-4D97-AF65-F5344CB8AC3E}">
        <p14:creationId xmlns:p14="http://schemas.microsoft.com/office/powerpoint/2010/main" val="778299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838200"/>
          </a:xfrm>
        </p:spPr>
        <p:txBody>
          <a:bodyPr/>
          <a:lstStyle/>
          <a:p>
            <a:r>
              <a:rPr lang="en-US" dirty="0" smtClean="0"/>
              <a:t>Global Issues</a:t>
            </a:r>
            <a:endParaRPr lang="en-US" dirty="0"/>
          </a:p>
        </p:txBody>
      </p:sp>
      <p:sp>
        <p:nvSpPr>
          <p:cNvPr id="2" name="Content Placeholder 1"/>
          <p:cNvSpPr>
            <a:spLocks noGrp="1"/>
          </p:cNvSpPr>
          <p:nvPr>
            <p:ph idx="1"/>
          </p:nvPr>
        </p:nvSpPr>
        <p:spPr>
          <a:xfrm>
            <a:off x="245076" y="1143000"/>
            <a:ext cx="8915400" cy="4767262"/>
          </a:xfrm>
        </p:spPr>
        <p:txBody>
          <a:bodyPr/>
          <a:lstStyle/>
          <a:p>
            <a:r>
              <a:rPr lang="en-US" sz="2400" dirty="0"/>
              <a:t>Not all software implementations go well, and managing stakeholders is a major </a:t>
            </a:r>
            <a:r>
              <a:rPr lang="en-US" sz="2400" dirty="0" smtClean="0"/>
              <a:t>challenge</a:t>
            </a:r>
            <a:endParaRPr lang="en-US" sz="2400" dirty="0"/>
          </a:p>
          <a:p>
            <a:r>
              <a:rPr lang="en-US" sz="2400" dirty="0"/>
              <a:t>The U.K. government scrapped its £11.4 billion national healthcare IT initiative in </a:t>
            </a:r>
            <a:r>
              <a:rPr lang="en-US" sz="2400" dirty="0" smtClean="0"/>
              <a:t>September 2011 </a:t>
            </a:r>
            <a:r>
              <a:rPr lang="en-US" sz="2400" dirty="0"/>
              <a:t>after it failed to deliver the promised benefits. Unfortunately, this project was </a:t>
            </a:r>
            <a:r>
              <a:rPr lang="en-US" sz="2400" dirty="0" smtClean="0"/>
              <a:t>just one </a:t>
            </a:r>
            <a:r>
              <a:rPr lang="en-US" sz="2400" dirty="0"/>
              <a:t>in a series of high-profile failures in the U.K.</a:t>
            </a:r>
          </a:p>
          <a:p>
            <a:r>
              <a:rPr lang="en-US" sz="2400" dirty="0"/>
              <a:t>In response, the government decided to send its project managers back to </a:t>
            </a:r>
            <a:r>
              <a:rPr lang="en-US" sz="2400" dirty="0" smtClean="0"/>
              <a:t>school! They partnered </a:t>
            </a:r>
            <a:r>
              <a:rPr lang="en-US" sz="2400" dirty="0"/>
              <a:t>with the University of Oxford and the Deloitte consulting </a:t>
            </a:r>
            <a:r>
              <a:rPr lang="en-US" sz="2400" dirty="0" smtClean="0"/>
              <a:t>firm to </a:t>
            </a:r>
            <a:r>
              <a:rPr lang="en-US" sz="2400" dirty="0"/>
              <a:t>establish the Major Projects Leadership Academy in Oxford, </a:t>
            </a:r>
            <a:r>
              <a:rPr lang="en-US" sz="2400" dirty="0" smtClean="0"/>
              <a:t>England</a:t>
            </a:r>
          </a:p>
          <a:p>
            <a:r>
              <a:rPr lang="en-US" sz="2400" dirty="0" smtClean="0"/>
              <a:t>As of spring 2015, about 120 people have graduated and another 200 have enrolled</a:t>
            </a:r>
            <a:endParaRPr lang="en-US" sz="2400" dirty="0"/>
          </a:p>
        </p:txBody>
      </p:sp>
      <p:sp>
        <p:nvSpPr>
          <p:cNvPr id="4" name="Footer Placeholder 3"/>
          <p:cNvSpPr>
            <a:spLocks noGrp="1"/>
          </p:cNvSpPr>
          <p:nvPr>
            <p:ph type="ftr" sz="quarter" idx="10"/>
          </p:nvPr>
        </p:nvSpPr>
        <p:spPr>
          <a:xfrm>
            <a:off x="0" y="6324601"/>
            <a:ext cx="2514600" cy="533400"/>
          </a:xfrm>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33</a:t>
            </a:fld>
            <a:endParaRPr lang="en-US" dirty="0"/>
          </a:p>
        </p:txBody>
      </p:sp>
    </p:spTree>
    <p:extLst>
      <p:ext uri="{BB962C8B-B14F-4D97-AF65-F5344CB8AC3E}">
        <p14:creationId xmlns:p14="http://schemas.microsoft.com/office/powerpoint/2010/main" val="1624575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381000"/>
            <a:ext cx="8229600" cy="914400"/>
          </a:xfrm>
        </p:spPr>
        <p:txBody>
          <a:bodyPr/>
          <a:lstStyle/>
          <a:p>
            <a:r>
              <a:rPr lang="en-US" dirty="0" smtClean="0"/>
              <a:t>Chapter Summary</a:t>
            </a:r>
          </a:p>
        </p:txBody>
      </p:sp>
      <p:sp>
        <p:nvSpPr>
          <p:cNvPr id="48131" name="Rectangle 3"/>
          <p:cNvSpPr>
            <a:spLocks noGrp="1" noChangeArrowheads="1"/>
          </p:cNvSpPr>
          <p:nvPr>
            <p:ph idx="1"/>
          </p:nvPr>
        </p:nvSpPr>
        <p:spPr/>
        <p:txBody>
          <a:bodyPr/>
          <a:lstStyle/>
          <a:p>
            <a:r>
              <a:rPr lang="en-US" dirty="0"/>
              <a:t>Managing stakeholders is now the tenth knowledge area in the PMBOK® Guide</a:t>
            </a:r>
            <a:r>
              <a:rPr lang="en-US" dirty="0" smtClean="0"/>
              <a:t>.</a:t>
            </a:r>
          </a:p>
          <a:p>
            <a:r>
              <a:rPr lang="en-US" dirty="0" smtClean="0"/>
              <a:t>Processes include:</a:t>
            </a:r>
          </a:p>
          <a:p>
            <a:pPr lvl="1"/>
            <a:r>
              <a:rPr lang="en-US" dirty="0" smtClean="0"/>
              <a:t>Identify stakeholders</a:t>
            </a:r>
          </a:p>
          <a:p>
            <a:pPr lvl="1"/>
            <a:r>
              <a:rPr lang="en-US" dirty="0" smtClean="0"/>
              <a:t>Plan stakeholder management</a:t>
            </a:r>
          </a:p>
          <a:p>
            <a:pPr lvl="1"/>
            <a:r>
              <a:rPr lang="en-US" dirty="0" smtClean="0"/>
              <a:t>Manage stakeholder engagement</a:t>
            </a:r>
          </a:p>
          <a:p>
            <a:pPr lvl="1"/>
            <a:r>
              <a:rPr lang="en-US" dirty="0" smtClean="0"/>
              <a:t>Control stakeholder engagement</a:t>
            </a:r>
          </a:p>
        </p:txBody>
      </p:sp>
      <p:sp>
        <p:nvSpPr>
          <p:cNvPr id="48133" name="Footer Placeholder 6"/>
          <p:cNvSpPr>
            <a:spLocks noGrp="1"/>
          </p:cNvSpPr>
          <p:nvPr>
            <p:ph type="ftr" sz="quarter" idx="10"/>
          </p:nvPr>
        </p:nvSpPr>
        <p:spPr bwMode="auto">
          <a:xfrm>
            <a:off x="0" y="6324601"/>
            <a:ext cx="2590800" cy="533400"/>
          </a:xfrm>
          <a:noFill/>
          <a:ln>
            <a:miter lim="800000"/>
            <a:headEnd/>
            <a:tailEnd/>
          </a:ln>
        </p:spPr>
        <p:txBody>
          <a:bodyPr/>
          <a:lstStyle/>
          <a:p>
            <a:r>
              <a:rPr lang="en-US" smtClean="0"/>
              <a:t>Information Technology Project Management, Eighth Edition</a:t>
            </a:r>
            <a:endParaRPr lang="en-US" dirty="0" smtClean="0"/>
          </a:p>
        </p:txBody>
      </p:sp>
      <p:sp>
        <p:nvSpPr>
          <p:cNvPr id="6" name="Slide Number Placeholder 5"/>
          <p:cNvSpPr>
            <a:spLocks noGrp="1"/>
          </p:cNvSpPr>
          <p:nvPr>
            <p:ph type="sldNum" sz="quarter" idx="11"/>
          </p:nvPr>
        </p:nvSpPr>
        <p:spPr/>
        <p:txBody>
          <a:bodyPr/>
          <a:lstStyle/>
          <a:p>
            <a:pPr>
              <a:defRPr/>
            </a:pPr>
            <a:fld id="{1799F226-AC1A-4839-B9C3-156A3BD8E8B9}" type="slidenum">
              <a:rPr lang="en-US" smtClean="0"/>
              <a:pPr>
                <a:defRPr/>
              </a:pPr>
              <a:t>34</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US" dirty="0" smtClean="0"/>
              <a:t>Importance of Project Stakeholder Management</a:t>
            </a:r>
          </a:p>
        </p:txBody>
      </p:sp>
      <p:sp>
        <p:nvSpPr>
          <p:cNvPr id="13315" name="Rectangle 3"/>
          <p:cNvSpPr>
            <a:spLocks noGrp="1" noChangeArrowheads="1"/>
          </p:cNvSpPr>
          <p:nvPr>
            <p:ph idx="1"/>
          </p:nvPr>
        </p:nvSpPr>
        <p:spPr>
          <a:xfrm>
            <a:off x="381000" y="1905000"/>
            <a:ext cx="8458200" cy="4267200"/>
          </a:xfrm>
        </p:spPr>
        <p:txBody>
          <a:bodyPr/>
          <a:lstStyle/>
          <a:p>
            <a:r>
              <a:rPr lang="en-US" dirty="0"/>
              <a:t>Because stakeholder management is so important to project success, the </a:t>
            </a:r>
            <a:r>
              <a:rPr lang="en-US" dirty="0" smtClean="0"/>
              <a:t>Project Management </a:t>
            </a:r>
            <a:r>
              <a:rPr lang="en-US" dirty="0"/>
              <a:t>Institute decided to create an entire knowledge area devoted to it as part of </a:t>
            </a:r>
            <a:r>
              <a:rPr lang="en-US" dirty="0" smtClean="0"/>
              <a:t>the Fifth </a:t>
            </a:r>
            <a:r>
              <a:rPr lang="en-US" dirty="0"/>
              <a:t>Edition of the PMBOK</a:t>
            </a:r>
            <a:r>
              <a:rPr lang="en-US" baseline="30000" dirty="0"/>
              <a:t>®</a:t>
            </a:r>
            <a:r>
              <a:rPr lang="en-US" dirty="0"/>
              <a:t> Guide in </a:t>
            </a:r>
            <a:r>
              <a:rPr lang="en-US" dirty="0" smtClean="0"/>
              <a:t>2013</a:t>
            </a:r>
          </a:p>
          <a:p>
            <a:r>
              <a:rPr lang="en-US" dirty="0"/>
              <a:t>The purpose of project </a:t>
            </a:r>
            <a:r>
              <a:rPr lang="en-US" dirty="0" smtClean="0"/>
              <a:t>stakeholder management </a:t>
            </a:r>
            <a:r>
              <a:rPr lang="en-US" dirty="0"/>
              <a:t>is to identify all people or organizations affected by a project, to </a:t>
            </a:r>
            <a:r>
              <a:rPr lang="en-US" dirty="0" smtClean="0"/>
              <a:t>analyze stakeholder </a:t>
            </a:r>
            <a:r>
              <a:rPr lang="en-US" dirty="0"/>
              <a:t>expectations, and to effectively engage stakeholders</a:t>
            </a:r>
          </a:p>
        </p:txBody>
      </p:sp>
      <p:sp>
        <p:nvSpPr>
          <p:cNvPr id="13317" name="Footer Placeholder 6"/>
          <p:cNvSpPr>
            <a:spLocks noGrp="1"/>
          </p:cNvSpPr>
          <p:nvPr>
            <p:ph type="ftr" sz="quarter" idx="10"/>
          </p:nvPr>
        </p:nvSpPr>
        <p:spPr bwMode="auto">
          <a:xfrm>
            <a:off x="0" y="6324601"/>
            <a:ext cx="2514600" cy="533400"/>
          </a:xfrm>
          <a:noFill/>
          <a:ln>
            <a:miter lim="800000"/>
            <a:headEnd/>
            <a:tailEnd/>
          </a:ln>
        </p:spPr>
        <p:txBody>
          <a:bodyPr/>
          <a:lstStyle/>
          <a:p>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46EF83E1-3DA8-4C4C-8C87-390A2F6F4101}"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Projects Often Cause Change</a:t>
            </a:r>
          </a:p>
        </p:txBody>
      </p:sp>
      <p:sp>
        <p:nvSpPr>
          <p:cNvPr id="14339" name="Rectangle 3"/>
          <p:cNvSpPr>
            <a:spLocks noGrp="1" noChangeArrowheads="1"/>
          </p:cNvSpPr>
          <p:nvPr>
            <p:ph idx="1"/>
          </p:nvPr>
        </p:nvSpPr>
        <p:spPr>
          <a:xfrm>
            <a:off x="152400" y="1524000"/>
            <a:ext cx="8686800" cy="4572000"/>
          </a:xfrm>
        </p:spPr>
        <p:txBody>
          <a:bodyPr/>
          <a:lstStyle/>
          <a:p>
            <a:r>
              <a:rPr lang="en-US" dirty="0"/>
              <a:t>Projects often cause changes in organizations, and some people may lose their </a:t>
            </a:r>
            <a:r>
              <a:rPr lang="en-US" dirty="0" smtClean="0"/>
              <a:t>jobs when </a:t>
            </a:r>
            <a:r>
              <a:rPr lang="en-US" dirty="0"/>
              <a:t>a project is </a:t>
            </a:r>
            <a:r>
              <a:rPr lang="en-US" dirty="0" smtClean="0"/>
              <a:t>completed. Project </a:t>
            </a:r>
            <a:r>
              <a:rPr lang="en-US" dirty="0"/>
              <a:t>managers might be viewed </a:t>
            </a:r>
            <a:r>
              <a:rPr lang="en-US" dirty="0" smtClean="0"/>
              <a:t>as enemies if the project resulted in job losses for some stakeholders</a:t>
            </a:r>
          </a:p>
          <a:p>
            <a:r>
              <a:rPr lang="en-US" dirty="0" smtClean="0"/>
              <a:t>By contrast, they could be viewed as </a:t>
            </a:r>
            <a:r>
              <a:rPr lang="en-US" dirty="0"/>
              <a:t>allies if they lead a project that helps </a:t>
            </a:r>
            <a:r>
              <a:rPr lang="en-US" dirty="0" smtClean="0"/>
              <a:t>increase profits</a:t>
            </a:r>
            <a:r>
              <a:rPr lang="en-US" dirty="0"/>
              <a:t>, produce new jobs, or increase pay for certain </a:t>
            </a:r>
            <a:r>
              <a:rPr lang="en-US" dirty="0" smtClean="0"/>
              <a:t>stakeholders</a:t>
            </a:r>
          </a:p>
          <a:p>
            <a:r>
              <a:rPr lang="en-US" dirty="0" smtClean="0"/>
              <a:t>In </a:t>
            </a:r>
            <a:r>
              <a:rPr lang="en-US" dirty="0"/>
              <a:t>any case, </a:t>
            </a:r>
            <a:r>
              <a:rPr lang="en-US" dirty="0" smtClean="0"/>
              <a:t>project managers </a:t>
            </a:r>
            <a:r>
              <a:rPr lang="en-US" dirty="0"/>
              <a:t>must learn to identify, understand, and work with a variety of </a:t>
            </a:r>
            <a:r>
              <a:rPr lang="en-US" dirty="0" smtClean="0"/>
              <a:t>stakeholders</a:t>
            </a:r>
            <a:endParaRPr lang="en-US" dirty="0"/>
          </a:p>
        </p:txBody>
      </p:sp>
      <p:sp>
        <p:nvSpPr>
          <p:cNvPr id="14341" name="Footer Placeholder 6"/>
          <p:cNvSpPr>
            <a:spLocks noGrp="1"/>
          </p:cNvSpPr>
          <p:nvPr>
            <p:ph type="ftr" sz="quarter" idx="10"/>
          </p:nvPr>
        </p:nvSpPr>
        <p:spPr bwMode="auto">
          <a:xfrm>
            <a:off x="0" y="6400801"/>
            <a:ext cx="2590800" cy="457200"/>
          </a:xfrm>
          <a:noFill/>
          <a:ln>
            <a:miter lim="800000"/>
            <a:headEnd/>
            <a:tailEnd/>
          </a:ln>
        </p:spPr>
        <p:txBody>
          <a:bodyPr/>
          <a:lstStyle/>
          <a:p>
            <a:r>
              <a:rPr lang="en-US" smtClean="0"/>
              <a:t>Information Technology Project Management, Eighth Edition</a:t>
            </a:r>
            <a:endParaRPr lang="en-US" dirty="0" smtClean="0"/>
          </a:p>
        </p:txBody>
      </p:sp>
      <p:sp>
        <p:nvSpPr>
          <p:cNvPr id="6" name="Slide Number Placeholder 5"/>
          <p:cNvSpPr>
            <a:spLocks noGrp="1"/>
          </p:cNvSpPr>
          <p:nvPr>
            <p:ph type="sldNum" sz="quarter" idx="11"/>
          </p:nvPr>
        </p:nvSpPr>
        <p:spPr/>
        <p:txBody>
          <a:bodyPr/>
          <a:lstStyle/>
          <a:p>
            <a:pPr>
              <a:defRPr/>
            </a:pPr>
            <a:fld id="{5DE1DE93-2249-4044-8F9E-24E47D957E8C}"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0"/>
          </a:xfrm>
        </p:spPr>
        <p:txBody>
          <a:bodyPr/>
          <a:lstStyle/>
          <a:p>
            <a:r>
              <a:rPr lang="en-US" dirty="0" smtClean="0"/>
              <a:t>What Went Wrong?</a:t>
            </a:r>
            <a:endParaRPr lang="en-US" dirty="0"/>
          </a:p>
        </p:txBody>
      </p:sp>
      <p:sp>
        <p:nvSpPr>
          <p:cNvPr id="2" name="Content Placeholder 1"/>
          <p:cNvSpPr>
            <a:spLocks noGrp="1"/>
          </p:cNvSpPr>
          <p:nvPr>
            <p:ph idx="1"/>
          </p:nvPr>
        </p:nvSpPr>
        <p:spPr>
          <a:xfrm>
            <a:off x="228600" y="1112838"/>
            <a:ext cx="8763000" cy="4525962"/>
          </a:xfrm>
        </p:spPr>
        <p:txBody>
          <a:bodyPr/>
          <a:lstStyle/>
          <a:p>
            <a:r>
              <a:rPr lang="en-US" dirty="0"/>
              <a:t>Changing the way work is done can send a shock wave through an organization, </a:t>
            </a:r>
            <a:r>
              <a:rPr lang="en-US" dirty="0" smtClean="0"/>
              <a:t>leaving many </a:t>
            </a:r>
            <a:r>
              <a:rPr lang="en-US" dirty="0"/>
              <a:t>people afraid and even thinking about ways to stop or sabotage a </a:t>
            </a:r>
            <a:r>
              <a:rPr lang="en-US" dirty="0" smtClean="0"/>
              <a:t>project</a:t>
            </a:r>
          </a:p>
          <a:p>
            <a:r>
              <a:rPr lang="en-US" dirty="0" smtClean="0"/>
              <a:t>Donald White</a:t>
            </a:r>
            <a:r>
              <a:rPr lang="en-US" dirty="0"/>
              <a:t>, founder and program manager at Defense Systems Leaders in Washington, D.C</a:t>
            </a:r>
            <a:r>
              <a:rPr lang="en-US" dirty="0" smtClean="0"/>
              <a:t>., described </a:t>
            </a:r>
            <a:r>
              <a:rPr lang="en-US" dirty="0"/>
              <a:t>situations that can lead to project sabotage</a:t>
            </a:r>
            <a:r>
              <a:rPr lang="en-US" dirty="0" smtClean="0"/>
              <a:t>:</a:t>
            </a:r>
          </a:p>
          <a:p>
            <a:pPr lvl="1"/>
            <a:r>
              <a:rPr lang="en-US" dirty="0" smtClean="0"/>
              <a:t>Buy-in blues</a:t>
            </a:r>
          </a:p>
          <a:p>
            <a:pPr lvl="1"/>
            <a:r>
              <a:rPr lang="en-US" dirty="0" smtClean="0"/>
              <a:t>Short-term profits</a:t>
            </a:r>
          </a:p>
          <a:p>
            <a:pPr lvl="1"/>
            <a:r>
              <a:rPr lang="en-US" dirty="0" smtClean="0"/>
              <a:t>Overachieving</a:t>
            </a:r>
          </a:p>
          <a:p>
            <a:pPr lvl="1"/>
            <a:r>
              <a:rPr lang="en-US" dirty="0" smtClean="0"/>
              <a:t>Lack of respect</a:t>
            </a:r>
            <a:endParaRPr lang="en-US" dirty="0"/>
          </a:p>
        </p:txBody>
      </p:sp>
      <p:sp>
        <p:nvSpPr>
          <p:cNvPr id="4" name="Footer Placeholder 3"/>
          <p:cNvSpPr>
            <a:spLocks noGrp="1"/>
          </p:cNvSpPr>
          <p:nvPr>
            <p:ph type="ftr" sz="quarter" idx="10"/>
          </p:nvPr>
        </p:nvSpPr>
        <p:spPr>
          <a:xfrm>
            <a:off x="0" y="6400801"/>
            <a:ext cx="2819400" cy="457200"/>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6</a:t>
            </a:fld>
            <a:endParaRPr lang="en-US" dirty="0"/>
          </a:p>
        </p:txBody>
      </p:sp>
    </p:spTree>
    <p:extLst>
      <p:ext uri="{BB962C8B-B14F-4D97-AF65-F5344CB8AC3E}">
        <p14:creationId xmlns:p14="http://schemas.microsoft.com/office/powerpoint/2010/main" val="3010302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28600"/>
            <a:ext cx="8229600" cy="1143000"/>
          </a:xfrm>
        </p:spPr>
        <p:txBody>
          <a:bodyPr>
            <a:normAutofit fontScale="90000"/>
          </a:bodyPr>
          <a:lstStyle/>
          <a:p>
            <a:r>
              <a:rPr lang="en-US" dirty="0" smtClean="0"/>
              <a:t>Project Stakeholder Management Processes</a:t>
            </a:r>
          </a:p>
        </p:txBody>
      </p:sp>
      <p:sp>
        <p:nvSpPr>
          <p:cNvPr id="18435" name="Rectangle 3"/>
          <p:cNvSpPr>
            <a:spLocks noGrp="1" noChangeArrowheads="1"/>
          </p:cNvSpPr>
          <p:nvPr>
            <p:ph idx="1"/>
          </p:nvPr>
        </p:nvSpPr>
        <p:spPr>
          <a:xfrm>
            <a:off x="152400" y="1417638"/>
            <a:ext cx="8763000" cy="4602162"/>
          </a:xfrm>
        </p:spPr>
        <p:txBody>
          <a:bodyPr/>
          <a:lstStyle/>
          <a:p>
            <a:r>
              <a:rPr lang="en-US" sz="2400" b="1" dirty="0"/>
              <a:t>Identifying </a:t>
            </a:r>
            <a:r>
              <a:rPr lang="en-US" sz="2400" b="1" dirty="0" smtClean="0"/>
              <a:t>stakeholders</a:t>
            </a:r>
            <a:r>
              <a:rPr lang="en-US" sz="2400" dirty="0" smtClean="0"/>
              <a:t>: Identifying </a:t>
            </a:r>
            <a:r>
              <a:rPr lang="en-US" sz="2400" dirty="0"/>
              <a:t>everyone involved in the project or affected by it, and determining the best ways to manage relationships with them.</a:t>
            </a:r>
          </a:p>
          <a:p>
            <a:r>
              <a:rPr lang="en-US" sz="2400" b="1" dirty="0"/>
              <a:t>Planning stakeholder </a:t>
            </a:r>
            <a:r>
              <a:rPr lang="en-US" sz="2400" b="1" dirty="0" smtClean="0"/>
              <a:t>management</a:t>
            </a:r>
            <a:r>
              <a:rPr lang="en-US" sz="2400" dirty="0" smtClean="0"/>
              <a:t>: Determining </a:t>
            </a:r>
            <a:r>
              <a:rPr lang="en-US" sz="2400" dirty="0"/>
              <a:t>strategies to </a:t>
            </a:r>
            <a:r>
              <a:rPr lang="en-US" sz="2400" dirty="0" smtClean="0"/>
              <a:t>effectively engage stakeholders</a:t>
            </a:r>
          </a:p>
          <a:p>
            <a:r>
              <a:rPr lang="en-US" sz="2400" b="1" dirty="0"/>
              <a:t>Managing stakeholder </a:t>
            </a:r>
            <a:r>
              <a:rPr lang="en-US" sz="2400" b="1" dirty="0" smtClean="0"/>
              <a:t>engagement</a:t>
            </a:r>
            <a:r>
              <a:rPr lang="en-US" sz="2400" dirty="0" smtClean="0"/>
              <a:t>: Communicating </a:t>
            </a:r>
            <a:r>
              <a:rPr lang="en-US" sz="2400" dirty="0"/>
              <a:t>and working </a:t>
            </a:r>
            <a:r>
              <a:rPr lang="en-US" sz="2400" dirty="0" smtClean="0"/>
              <a:t>with project </a:t>
            </a:r>
            <a:r>
              <a:rPr lang="en-US" sz="2400" dirty="0"/>
              <a:t>stakeholders to satisfy their needs and expectations, resolving </a:t>
            </a:r>
            <a:r>
              <a:rPr lang="en-US" sz="2400" dirty="0" smtClean="0"/>
              <a:t>issues, and </a:t>
            </a:r>
            <a:r>
              <a:rPr lang="en-US" sz="2400" dirty="0"/>
              <a:t>fostering engagement in project decisions and </a:t>
            </a:r>
            <a:r>
              <a:rPr lang="en-US" sz="2400" dirty="0" smtClean="0"/>
              <a:t>activities</a:t>
            </a:r>
          </a:p>
          <a:p>
            <a:r>
              <a:rPr lang="en-US" sz="2400" b="1" dirty="0"/>
              <a:t>Controlling stakeholder </a:t>
            </a:r>
            <a:r>
              <a:rPr lang="en-US" sz="2400" b="1" dirty="0" smtClean="0"/>
              <a:t>engagement</a:t>
            </a:r>
            <a:r>
              <a:rPr lang="en-US" sz="2400" dirty="0" smtClean="0"/>
              <a:t>: Monitoring </a:t>
            </a:r>
            <a:r>
              <a:rPr lang="en-US" sz="2400" dirty="0"/>
              <a:t>stakeholder </a:t>
            </a:r>
            <a:r>
              <a:rPr lang="en-US" sz="2400" dirty="0" smtClean="0"/>
              <a:t>relationships and </a:t>
            </a:r>
            <a:r>
              <a:rPr lang="en-US" sz="2400" dirty="0"/>
              <a:t>adjusting plans and strategies for engaging stakeholders as </a:t>
            </a:r>
            <a:r>
              <a:rPr lang="en-US" sz="2400" dirty="0" smtClean="0"/>
              <a:t>needed</a:t>
            </a:r>
          </a:p>
        </p:txBody>
      </p:sp>
      <p:sp>
        <p:nvSpPr>
          <p:cNvPr id="18437" name="Footer Placeholder 6"/>
          <p:cNvSpPr>
            <a:spLocks noGrp="1"/>
          </p:cNvSpPr>
          <p:nvPr>
            <p:ph type="ftr" sz="quarter" idx="10"/>
          </p:nvPr>
        </p:nvSpPr>
        <p:spPr bwMode="auto">
          <a:xfrm>
            <a:off x="0" y="6400801"/>
            <a:ext cx="2590800" cy="457200"/>
          </a:xfrm>
          <a:noFill/>
          <a:ln>
            <a:miter lim="800000"/>
            <a:headEnd/>
            <a:tailEnd/>
          </a:ln>
        </p:spPr>
        <p:txBody>
          <a:bodyPr/>
          <a:lstStyle/>
          <a:p>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441A149B-F3CA-41E8-8298-59EC644AB5DF}"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fontScale="90000"/>
          </a:bodyPr>
          <a:lstStyle/>
          <a:p>
            <a:r>
              <a:rPr lang="en-US" dirty="0" smtClean="0"/>
              <a:t>Figure 13-1. Project Stakeholder Management Summary</a:t>
            </a:r>
          </a:p>
        </p:txBody>
      </p:sp>
      <p:pic>
        <p:nvPicPr>
          <p:cNvPr id="3" name="Picture 2" descr="A step-by-step for Project Stakeholder Management summary, with a series of arrows after each step pointing left to right, and one at the very bottom that reads: Project Start, Project Finish. Initiating (bold), Process: Identify stakeholder (bold), Outputs: Stakeholder register. Arrow. Planning (bold), Process: Plan stakeholder management (bold), Outputs: Stakeholder management plan, project documents updates. Arrow. Executing (bold), Process: Manage stakeholder engagement (bold), Outputs: Issue log, change requests, project management plan updates, project documents updates, organizational process assets updates. Arrow. Monitoring and Controlling (bold), Process: Control stakeholder engagement (bold), Outputs: Work performance information, change requests, project documents updates, organizational process assets updates. Arrow."/>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420" y="1520481"/>
            <a:ext cx="7563160" cy="4869551"/>
          </a:xfrm>
          <a:prstGeom prst="rect">
            <a:avLst/>
          </a:prstGeom>
        </p:spPr>
      </p:pic>
      <p:sp>
        <p:nvSpPr>
          <p:cNvPr id="20483" name="Footer Placeholder 3"/>
          <p:cNvSpPr>
            <a:spLocks noGrp="1"/>
          </p:cNvSpPr>
          <p:nvPr>
            <p:ph type="ftr" sz="quarter" idx="10"/>
          </p:nvPr>
        </p:nvSpPr>
        <p:spPr bwMode="auto">
          <a:xfrm>
            <a:off x="0" y="6435859"/>
            <a:ext cx="2667000" cy="422142"/>
          </a:xfrm>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A9F5C3B9-A8C3-4146-B48A-C5A6FE1AF091}"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76200"/>
            <a:ext cx="8229600" cy="990600"/>
          </a:xfrm>
        </p:spPr>
        <p:txBody>
          <a:bodyPr>
            <a:normAutofit/>
          </a:bodyPr>
          <a:lstStyle/>
          <a:p>
            <a:r>
              <a:rPr lang="en-US" dirty="0" smtClean="0"/>
              <a:t>Identifying Stakeholders</a:t>
            </a:r>
          </a:p>
        </p:txBody>
      </p:sp>
      <p:sp>
        <p:nvSpPr>
          <p:cNvPr id="21507" name="Rectangle 3"/>
          <p:cNvSpPr>
            <a:spLocks noGrp="1" noChangeArrowheads="1"/>
          </p:cNvSpPr>
          <p:nvPr>
            <p:ph idx="1"/>
          </p:nvPr>
        </p:nvSpPr>
        <p:spPr>
          <a:xfrm>
            <a:off x="152400" y="1143000"/>
            <a:ext cx="8763000" cy="4876800"/>
          </a:xfrm>
        </p:spPr>
        <p:txBody>
          <a:bodyPr/>
          <a:lstStyle/>
          <a:p>
            <a:r>
              <a:rPr lang="en-US" i="1" dirty="0"/>
              <a:t>Internal</a:t>
            </a:r>
            <a:r>
              <a:rPr lang="en-US" dirty="0"/>
              <a:t> project stakeholders generally include the project sponsor, </a:t>
            </a:r>
            <a:r>
              <a:rPr lang="en-US" dirty="0" smtClean="0"/>
              <a:t>project team</a:t>
            </a:r>
            <a:r>
              <a:rPr lang="en-US" dirty="0"/>
              <a:t>, support staff, and internal customers for the project. Other </a:t>
            </a:r>
            <a:r>
              <a:rPr lang="en-US" dirty="0" smtClean="0"/>
              <a:t>internal stakeholders </a:t>
            </a:r>
            <a:r>
              <a:rPr lang="en-US" dirty="0"/>
              <a:t>include top management, other functional managers, and </a:t>
            </a:r>
            <a:r>
              <a:rPr lang="en-US" dirty="0" smtClean="0"/>
              <a:t>other project </a:t>
            </a:r>
            <a:r>
              <a:rPr lang="en-US" dirty="0"/>
              <a:t>managers because organizations have limited </a:t>
            </a:r>
            <a:r>
              <a:rPr lang="en-US" dirty="0" smtClean="0"/>
              <a:t>resources</a:t>
            </a:r>
            <a:endParaRPr lang="en-US" dirty="0"/>
          </a:p>
          <a:p>
            <a:r>
              <a:rPr lang="en-US" i="1" dirty="0" smtClean="0"/>
              <a:t>External</a:t>
            </a:r>
            <a:r>
              <a:rPr lang="en-US" dirty="0" smtClean="0"/>
              <a:t> </a:t>
            </a:r>
            <a:r>
              <a:rPr lang="en-US" dirty="0"/>
              <a:t>project stakeholders include the project’s customers (if they </a:t>
            </a:r>
            <a:r>
              <a:rPr lang="en-US" dirty="0" smtClean="0"/>
              <a:t>are external </a:t>
            </a:r>
            <a:r>
              <a:rPr lang="en-US" dirty="0"/>
              <a:t>to the organization), competitors, suppliers, and other </a:t>
            </a:r>
            <a:r>
              <a:rPr lang="en-US" dirty="0" smtClean="0"/>
              <a:t>external groups </a:t>
            </a:r>
            <a:r>
              <a:rPr lang="en-US" dirty="0"/>
              <a:t>that are potentially involved in the project or affected by it, such </a:t>
            </a:r>
            <a:r>
              <a:rPr lang="en-US" dirty="0" smtClean="0"/>
              <a:t>as government </a:t>
            </a:r>
            <a:r>
              <a:rPr lang="en-US" dirty="0"/>
              <a:t>officials and concerned </a:t>
            </a:r>
            <a:r>
              <a:rPr lang="en-US" dirty="0" smtClean="0"/>
              <a:t>citizens</a:t>
            </a:r>
          </a:p>
        </p:txBody>
      </p:sp>
      <p:sp>
        <p:nvSpPr>
          <p:cNvPr id="21509" name="Footer Placeholder 6"/>
          <p:cNvSpPr>
            <a:spLocks noGrp="1"/>
          </p:cNvSpPr>
          <p:nvPr>
            <p:ph type="ftr" sz="quarter" idx="10"/>
          </p:nvPr>
        </p:nvSpPr>
        <p:spPr bwMode="auto">
          <a:xfrm>
            <a:off x="0" y="6400801"/>
            <a:ext cx="2590800" cy="457200"/>
          </a:xfrm>
          <a:noFill/>
          <a:ln>
            <a:miter lim="800000"/>
            <a:headEnd/>
            <a:tailEnd/>
          </a:ln>
        </p:spPr>
        <p:txBody>
          <a:bodyPr/>
          <a:lstStyle/>
          <a:p>
            <a:r>
              <a:rPr lang="en-US" dirty="0" smtClean="0"/>
              <a:t>Information Technology Project Management, Eighth Edition</a:t>
            </a:r>
          </a:p>
        </p:txBody>
      </p:sp>
      <p:sp>
        <p:nvSpPr>
          <p:cNvPr id="6" name="Slide Number Placeholder 5"/>
          <p:cNvSpPr>
            <a:spLocks noGrp="1"/>
          </p:cNvSpPr>
          <p:nvPr>
            <p:ph type="sldNum" sz="quarter" idx="11"/>
          </p:nvPr>
        </p:nvSpPr>
        <p:spPr/>
        <p:txBody>
          <a:bodyPr/>
          <a:lstStyle/>
          <a:p>
            <a:pPr>
              <a:defRPr/>
            </a:pPr>
            <a:fld id="{F8CE13C7-C293-43D6-8B4C-4097BCDB0B5A}" type="slidenum">
              <a:rPr lang="en-US" smtClean="0"/>
              <a:pPr>
                <a:defRPr/>
              </a:pPr>
              <a:t>9</a:t>
            </a:fld>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2517</TotalTime>
  <Words>2848</Words>
  <Application>Microsoft Office PowerPoint</Application>
  <PresentationFormat>On-screen Show (4:3)</PresentationFormat>
  <Paragraphs>367</Paragraphs>
  <Slides>34</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34</vt:i4>
      </vt:variant>
    </vt:vector>
  </HeadingPairs>
  <TitlesOfParts>
    <vt:vector size="45" baseType="lpstr">
      <vt:lpstr>Adobe Kaiti Std R</vt:lpstr>
      <vt:lpstr>Arial</vt:lpstr>
      <vt:lpstr>Arial Rounded MT Bold</vt:lpstr>
      <vt:lpstr>Calibri</vt:lpstr>
      <vt:lpstr>Lucida Sans Unicode</vt:lpstr>
      <vt:lpstr>Times New Roman</vt:lpstr>
      <vt:lpstr>Verdana</vt:lpstr>
      <vt:lpstr>Wingdings 2</vt:lpstr>
      <vt:lpstr>Wingdings 3</vt:lpstr>
      <vt:lpstr>Custom Design</vt:lpstr>
      <vt:lpstr>Theme1</vt:lpstr>
      <vt:lpstr>Chapter 13 Project Stakeholder Management </vt:lpstr>
      <vt:lpstr>Learning Objectives, Part 1</vt:lpstr>
      <vt:lpstr>Learning Objectives, Part 2</vt:lpstr>
      <vt:lpstr>Importance of Project Stakeholder Management</vt:lpstr>
      <vt:lpstr>Projects Often Cause Change</vt:lpstr>
      <vt:lpstr>What Went Wrong?</vt:lpstr>
      <vt:lpstr>Project Stakeholder Management Processes</vt:lpstr>
      <vt:lpstr>Figure 13-1. Project Stakeholder Management Summary</vt:lpstr>
      <vt:lpstr>Identifying Stakeholders</vt:lpstr>
      <vt:lpstr>Additional Stakeholders</vt:lpstr>
      <vt:lpstr>Stakeholder Register</vt:lpstr>
      <vt:lpstr>Table 13-1. Sample Stakeholder Register</vt:lpstr>
      <vt:lpstr>Classifying Stakeholders</vt:lpstr>
      <vt:lpstr>Figure 13-2. Power/Interest Grid</vt:lpstr>
      <vt:lpstr>Stakeholder Engagement Levels</vt:lpstr>
      <vt:lpstr>What Went Right?</vt:lpstr>
      <vt:lpstr>Planning Stakeholder Management</vt:lpstr>
      <vt:lpstr>Sensitive Information</vt:lpstr>
      <vt:lpstr>Table 13-2. Sample Stakeholder Analysis</vt:lpstr>
      <vt:lpstr>Managing Stakeholder Engagement</vt:lpstr>
      <vt:lpstr>Table 13-3. Expectations Management Matrix</vt:lpstr>
      <vt:lpstr>Issue Logs</vt:lpstr>
      <vt:lpstr>Table 13-4. Sample Issue Log</vt:lpstr>
      <vt:lpstr>Best Practice</vt:lpstr>
      <vt:lpstr>Controlling Stakeholder Engagement</vt:lpstr>
      <vt:lpstr>Example of Engaging or Not Engaging Students (or Other Stakeholders)</vt:lpstr>
      <vt:lpstr>Media Snapshot, Part 1</vt:lpstr>
      <vt:lpstr>Media Snapshot, Part 2</vt:lpstr>
      <vt:lpstr>Ways to Control Engagement</vt:lpstr>
      <vt:lpstr>Stakeholders As Key Project Team Members</vt:lpstr>
      <vt:lpstr>Using Software to Assist in Project Stakeholder Management</vt:lpstr>
      <vt:lpstr>Social Media for Project Managers</vt:lpstr>
      <vt:lpstr>Global Issues</vt:lpstr>
      <vt:lpstr>Chapter Summary</vt:lpstr>
    </vt:vector>
  </TitlesOfParts>
  <Company>Augsburg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Georges, Tim</cp:lastModifiedBy>
  <cp:revision>327</cp:revision>
  <dcterms:created xsi:type="dcterms:W3CDTF">2001-07-05T23:10:12Z</dcterms:created>
  <dcterms:modified xsi:type="dcterms:W3CDTF">2018-08-13T14:31:24Z</dcterms:modified>
</cp:coreProperties>
</file>