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3" r:id="rId2"/>
    <p:sldId id="262" r:id="rId3"/>
    <p:sldId id="281" r:id="rId4"/>
    <p:sldId id="282" r:id="rId5"/>
    <p:sldId id="285" r:id="rId6"/>
    <p:sldId id="283" r:id="rId7"/>
    <p:sldId id="284" r:id="rId8"/>
    <p:sldId id="286" r:id="rId9"/>
    <p:sldId id="287" r:id="rId10"/>
    <p:sldId id="292" r:id="rId11"/>
    <p:sldId id="291" r:id="rId12"/>
    <p:sldId id="288" r:id="rId13"/>
    <p:sldId id="289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651EA-07BC-419A-BFF6-B7B3E6068803}" v="2" dt="2023-03-08T01:59:20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37" autoAdjust="0"/>
    <p:restoredTop sz="96327"/>
  </p:normalViewPr>
  <p:slideViewPr>
    <p:cSldViewPr snapToGrid="0" snapToObjects="1">
      <p:cViewPr varScale="1">
        <p:scale>
          <a:sx n="79" d="100"/>
          <a:sy n="79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617D4-FAD9-BC4A-968F-20A4CD642287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E7026-EBC7-7D4C-A87C-C47ED36C4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A6261-92F1-0941-B412-41471752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714" y="2766218"/>
            <a:ext cx="618308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6EA8A-1F95-7E4F-A724-DC87D3037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0714" y="4354286"/>
            <a:ext cx="6183086" cy="18449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115BB-200D-EF41-912D-20D88FAD8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E8DD-EAC9-0F4C-AEB1-4A44E6860D5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A86E2-69A2-FB4C-9CD8-BF12450D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18798-F354-804B-B61A-535CD014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E0A9-0060-5E44-B1E2-1381E1590D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7D365D-0400-6A4F-8D21-788EDC03F2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1372" y="210312"/>
            <a:ext cx="2991929" cy="986563"/>
          </a:xfrm>
          <a:prstGeom prst="rect">
            <a:avLst/>
          </a:prstGeom>
        </p:spPr>
      </p:pic>
      <p:pic>
        <p:nvPicPr>
          <p:cNvPr id="9" name="Picture 8" descr="A picture containing tree, outdoor, grass, plant&#10;&#10;Description automatically generated">
            <a:extLst>
              <a:ext uri="{FF2B5EF4-FFF2-40B4-BE49-F238E27FC236}">
                <a16:creationId xmlns:a16="http://schemas.microsoft.com/office/drawing/2014/main" id="{3199E4CE-9820-4E4A-A3F7-810F52835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55" r="-1" b="1454"/>
          <a:stretch/>
        </p:blipFill>
        <p:spPr>
          <a:xfrm>
            <a:off x="0" y="0"/>
            <a:ext cx="4929809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27608C-EA15-BE4D-9458-EF23FC8D9010}"/>
              </a:ext>
            </a:extLst>
          </p:cNvPr>
          <p:cNvCxnSpPr>
            <a:cxnSpLocks/>
          </p:cNvCxnSpPr>
          <p:nvPr userDrawn="1"/>
        </p:nvCxnSpPr>
        <p:spPr>
          <a:xfrm>
            <a:off x="5170714" y="4243687"/>
            <a:ext cx="6183086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09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5572AB-51A3-6946-8B69-FC1C1962D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4C242A-7078-AF41-8872-8ECEFC0D6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109FB-3448-7245-B748-56451009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E8DD-EAC9-0F4C-AEB1-4A44E6860D5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266B3-93F8-5842-8A65-EA341172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9F26A-C4FF-5446-819C-E29D6B53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E0A9-0060-5E44-B1E2-1381E159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65E97-C2A2-8647-B2AE-DD1CDC850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E8DD-EAC9-0F4C-AEB1-4A44E6860D5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1DA79-9308-9C47-98B5-C533C649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298FD-91F6-E246-92D9-4302C298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E0A9-0060-5E44-B1E2-1381E1590D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FE144-3C93-0640-9100-233FEC437327}"/>
              </a:ext>
            </a:extLst>
          </p:cNvPr>
          <p:cNvSpPr/>
          <p:nvPr userDrawn="1"/>
        </p:nvSpPr>
        <p:spPr>
          <a:xfrm>
            <a:off x="0" y="-4763"/>
            <a:ext cx="468321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5EAC91-CF2A-D645-8748-30E33EB5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85" y="1338472"/>
            <a:ext cx="3932237" cy="1102841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E35D38-AF38-CF44-8ACF-C355DB361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935B62B-02CB-4448-92BF-90A2A6F7B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085" y="2741481"/>
            <a:ext cx="3932237" cy="3811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DDEA280-21AA-8C4F-92F9-48F0DEFA3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225" y="270478"/>
            <a:ext cx="928774" cy="98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1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99D91-35F7-904B-A8FA-B380BB98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E8DD-EAC9-0F4C-AEB1-4A44E6860D5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627F2-FCF4-7A4D-875B-64925E66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932D5-84D3-FA4A-BBA3-4F8CD1DB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E0A9-0060-5E44-B1E2-1381E1590D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53324D-0F7E-8045-8BA6-B8CEE826132D}"/>
              </a:ext>
            </a:extLst>
          </p:cNvPr>
          <p:cNvSpPr>
            <a:spLocks/>
          </p:cNvSpPr>
          <p:nvPr userDrawn="1"/>
        </p:nvSpPr>
        <p:spPr>
          <a:xfrm>
            <a:off x="0" y="-18923"/>
            <a:ext cx="12192000" cy="1690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AC8460-42CD-C345-B820-053CAED1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092" y="365125"/>
            <a:ext cx="9722708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6" descr="Logo&#10;&#10;Description automatically generated">
            <a:extLst>
              <a:ext uri="{FF2B5EF4-FFF2-40B4-BE49-F238E27FC236}">
                <a16:creationId xmlns:a16="http://schemas.microsoft.com/office/drawing/2014/main" id="{9E210302-5CCE-AD49-BD68-5445A8954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870" y="231195"/>
            <a:ext cx="1156044" cy="1228297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78C8EAF-FA77-6C40-B7B5-0B3247647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1115" y="1907555"/>
            <a:ext cx="6392650" cy="4731783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E8A3216-3378-F04E-A38E-C6C5AB0B16A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88235" y="1888633"/>
            <a:ext cx="3750365" cy="3532454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90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ADA3-CED8-E24F-896F-F04CFCB0D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CA884-E2C8-AF43-BC4A-CCC3DE1D5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35263-B18C-5248-8161-DCBA9DE9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349AD-85D3-E344-B57F-6B83853E4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03ED3D-CF33-1E45-9DA2-640C4F0AF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7F169-D6DC-B04E-810B-6D90A5E4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E8DD-EAC9-0F4C-AEB1-4A44E6860D5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63CFC-9475-904E-A87F-CE5B375E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8D2B0-BB21-BA40-87DA-03A8061E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E0A9-0060-5E44-B1E2-1381E159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1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809B9-E747-844E-8BA5-E1836B1B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58526-A346-E04E-9D84-AA070D8C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E8DD-EAC9-0F4C-AEB1-4A44E6860D5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055C2-A040-604E-8B48-CFBE6757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E3857-9104-BA48-9BC7-D75D6CB5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E0A9-0060-5E44-B1E2-1381E159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7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D632C-F865-F446-B663-676B38DED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E8DD-EAC9-0F4C-AEB1-4A44E6860D5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8B38CB-C39B-E443-87FC-1079D360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B6442-0868-B64D-88E3-7B7BF959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E0A9-0060-5E44-B1E2-1381E159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5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5C269-135D-4D46-9575-30D0F6C8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E7D82-4E2A-2946-8DB8-A2B6C9275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69D5E-05B3-494B-B466-88FD56DCD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70A2B-1FF2-E645-B4DF-3E928361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E8DD-EAC9-0F4C-AEB1-4A44E6860D5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3AB61-4A32-1F44-BE65-F447E406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5BB70-27A4-FE42-BE32-1DBAF13F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E0A9-0060-5E44-B1E2-1381E159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1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ADDBD-0D10-5040-A07D-477A0EF5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E548DB-5768-D646-9277-62EBF371E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DC7F2-3BFB-544B-A133-62DEF4788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A3C6D-5053-F146-ABE9-D5EF3A4D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E8DD-EAC9-0F4C-AEB1-4A44E6860D5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7ABF-BDD1-F440-8296-D81A9244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9B5CF-7DEE-B44C-A6EE-5A246048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E0A9-0060-5E44-B1E2-1381E159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3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273F-3A31-CD47-BFC1-5E8F0611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A954F-4703-E84A-8106-A063CE452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A6D01-CC91-CB42-9DC5-FFEE6BEC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E8DD-EAC9-0F4C-AEB1-4A44E6860D5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66B8E-49B0-8049-94FE-C96A5C67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34527-02F3-1F4E-B1AC-0FBEBA84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E0A9-0060-5E44-B1E2-1381E159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8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D7893C-F282-B541-BDC4-7965C91CF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1DECC-C492-D149-BB6D-22022DC3C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3997B-BCE9-3F47-B54C-15D815720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7E8DD-EAC9-0F4C-AEB1-4A44E6860D5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0AC84-3489-BD4D-B9B8-9C5D69DF4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63811-68D7-9D46-81EF-FF73258A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3E0A9-0060-5E44-B1E2-1381E159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3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F2BC-B46E-994C-BAE7-B661F7B3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Department Name</a:t>
            </a:r>
            <a:br>
              <a:rPr lang="en-US" dirty="0"/>
            </a:br>
            <a:r>
              <a:rPr lang="en-US" dirty="0"/>
              <a:t>Comprehensive Program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9FF1E-1789-654B-9B0A-145E3623A0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Month 20XX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8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996F-763F-3F4E-B296-250C0279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092" y="329265"/>
            <a:ext cx="9722708" cy="1325563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BDB4-51BB-4E48-A549-58CBD26E4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882" y="1907555"/>
            <a:ext cx="11365883" cy="4731783"/>
          </a:xfrm>
        </p:spPr>
        <p:txBody>
          <a:bodyPr>
            <a:normAutofit/>
          </a:bodyPr>
          <a:lstStyle/>
          <a:p>
            <a:r>
              <a:rPr lang="en-US" dirty="0"/>
              <a:t>New Goals</a:t>
            </a:r>
          </a:p>
          <a:p>
            <a:pPr lvl="1"/>
            <a:r>
              <a:rPr lang="en-US" dirty="0"/>
              <a:t>Short term (list key/main goals)</a:t>
            </a:r>
          </a:p>
          <a:p>
            <a:pPr lvl="1"/>
            <a:r>
              <a:rPr lang="en-US" dirty="0"/>
              <a:t>Mid term (list key/main goals)</a:t>
            </a:r>
          </a:p>
          <a:p>
            <a:pPr lvl="1"/>
            <a:r>
              <a:rPr lang="en-US" dirty="0"/>
              <a:t>Long term (list key/main goals)</a:t>
            </a:r>
          </a:p>
          <a:p>
            <a:pPr lvl="1"/>
            <a:endParaRPr lang="en-US" dirty="0"/>
          </a:p>
          <a:p>
            <a:r>
              <a:rPr lang="en-US" dirty="0"/>
              <a:t>Existing/Prior goals</a:t>
            </a:r>
          </a:p>
          <a:p>
            <a:pPr lvl="1"/>
            <a:r>
              <a:rPr lang="en-US" dirty="0"/>
              <a:t>Status update</a:t>
            </a:r>
          </a:p>
          <a:p>
            <a:pPr lvl="1"/>
            <a:r>
              <a:rPr lang="en-US" dirty="0"/>
              <a:t>Status update</a:t>
            </a:r>
          </a:p>
          <a:p>
            <a:pPr lvl="1"/>
            <a:r>
              <a:rPr lang="en-US" dirty="0"/>
              <a:t>Status update</a:t>
            </a:r>
          </a:p>
        </p:txBody>
      </p:sp>
    </p:spTree>
    <p:extLst>
      <p:ext uri="{BB962C8B-B14F-4D97-AF65-F5344CB8AC3E}">
        <p14:creationId xmlns:p14="http://schemas.microsoft.com/office/powerpoint/2010/main" val="62866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996F-763F-3F4E-B296-250C0279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092" y="329265"/>
            <a:ext cx="9722708" cy="1325563"/>
          </a:xfrm>
        </p:spPr>
        <p:txBody>
          <a:bodyPr/>
          <a:lstStyle/>
          <a:p>
            <a:r>
              <a:rPr lang="en-US" dirty="0"/>
              <a:t>Curricular Course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BDB4-51BB-4E48-A549-58CBD26E4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882" y="1907555"/>
            <a:ext cx="11365883" cy="4731783"/>
          </a:xfrm>
        </p:spPr>
        <p:txBody>
          <a:bodyPr>
            <a:normAutofit/>
          </a:bodyPr>
          <a:lstStyle/>
          <a:p>
            <a:r>
              <a:rPr lang="en-US" dirty="0"/>
              <a:t>Overview of curriculum course review timelines</a:t>
            </a:r>
          </a:p>
          <a:p>
            <a:r>
              <a:rPr lang="en-US" dirty="0"/>
              <a:t>Highlight course additions</a:t>
            </a:r>
          </a:p>
          <a:p>
            <a:r>
              <a:rPr lang="en-US" dirty="0"/>
              <a:t>Highlight course deletions</a:t>
            </a:r>
          </a:p>
          <a:p>
            <a:r>
              <a:rPr lang="en-US" dirty="0"/>
              <a:t>Other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2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996F-763F-3F4E-B296-250C0279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092" y="329265"/>
            <a:ext cx="9722708" cy="1325563"/>
          </a:xfrm>
        </p:spPr>
        <p:txBody>
          <a:bodyPr/>
          <a:lstStyle/>
          <a:p>
            <a:r>
              <a:rPr lang="en-US" dirty="0"/>
              <a:t>Six Year Program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BDB4-51BB-4E48-A549-58CBD26E4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8141" y="1882019"/>
            <a:ext cx="6175318" cy="4617893"/>
          </a:xfrm>
        </p:spPr>
        <p:txBody>
          <a:bodyPr>
            <a:normAutofit/>
          </a:bodyPr>
          <a:lstStyle/>
          <a:p>
            <a:r>
              <a:rPr lang="en-US" dirty="0"/>
              <a:t>Summary Point 1</a:t>
            </a:r>
          </a:p>
          <a:p>
            <a:r>
              <a:rPr lang="en-US" dirty="0"/>
              <a:t>Summary Point 2</a:t>
            </a:r>
          </a:p>
          <a:p>
            <a:r>
              <a:rPr lang="en-US" dirty="0"/>
              <a:t>Summary Point 3</a:t>
            </a:r>
          </a:p>
          <a:p>
            <a:r>
              <a:rPr lang="en-US" dirty="0"/>
              <a:t>Additional lines as needed</a:t>
            </a:r>
          </a:p>
          <a:p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C730B80-457C-357C-2D42-6CDB70A955E9}"/>
              </a:ext>
            </a:extLst>
          </p:cNvPr>
          <p:cNvSpPr txBox="1">
            <a:spLocks/>
          </p:cNvSpPr>
          <p:nvPr/>
        </p:nvSpPr>
        <p:spPr>
          <a:xfrm>
            <a:off x="255036" y="1874981"/>
            <a:ext cx="4523151" cy="46178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Department Graphic/Picture</a:t>
            </a:r>
          </a:p>
          <a:p>
            <a:pPr lvl="1"/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8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996F-763F-3F4E-B296-250C0279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092" y="329265"/>
            <a:ext cx="9722708" cy="1325563"/>
          </a:xfrm>
        </p:spPr>
        <p:txBody>
          <a:bodyPr/>
          <a:lstStyle/>
          <a:p>
            <a:r>
              <a:rPr lang="en-US" dirty="0"/>
              <a:t>Resource Requests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BDB4-51BB-4E48-A549-58CBD26E4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8141" y="1882019"/>
            <a:ext cx="6175318" cy="4617893"/>
          </a:xfrm>
        </p:spPr>
        <p:txBody>
          <a:bodyPr>
            <a:normAutofit/>
          </a:bodyPr>
          <a:lstStyle/>
          <a:p>
            <a:r>
              <a:rPr lang="en-US" dirty="0"/>
              <a:t>Request 1</a:t>
            </a:r>
          </a:p>
          <a:p>
            <a:pPr lvl="1"/>
            <a:r>
              <a:rPr lang="en-US" dirty="0"/>
              <a:t>Primary justification</a:t>
            </a:r>
          </a:p>
          <a:p>
            <a:r>
              <a:rPr lang="en-US" dirty="0"/>
              <a:t>Request 2</a:t>
            </a:r>
          </a:p>
          <a:p>
            <a:pPr lvl="1"/>
            <a:r>
              <a:rPr lang="en-US" dirty="0"/>
              <a:t>Primary justification</a:t>
            </a:r>
          </a:p>
          <a:p>
            <a:r>
              <a:rPr lang="en-US" dirty="0"/>
              <a:t>Request 3</a:t>
            </a:r>
          </a:p>
          <a:p>
            <a:pPr lvl="1"/>
            <a:r>
              <a:rPr lang="en-US" dirty="0"/>
              <a:t>Primary justification</a:t>
            </a:r>
          </a:p>
          <a:p>
            <a:r>
              <a:rPr lang="en-US" dirty="0"/>
              <a:t>Additional lines as needed</a:t>
            </a:r>
          </a:p>
          <a:p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C730B80-457C-357C-2D42-6CDB70A955E9}"/>
              </a:ext>
            </a:extLst>
          </p:cNvPr>
          <p:cNvSpPr txBox="1">
            <a:spLocks/>
          </p:cNvSpPr>
          <p:nvPr/>
        </p:nvSpPr>
        <p:spPr>
          <a:xfrm>
            <a:off x="255036" y="1874981"/>
            <a:ext cx="4523151" cy="46178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Optional Graphic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4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996F-763F-3F4E-B296-250C0279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092" y="329265"/>
            <a:ext cx="9722708" cy="1325563"/>
          </a:xfrm>
        </p:spPr>
        <p:txBody>
          <a:bodyPr/>
          <a:lstStyle/>
          <a:p>
            <a:r>
              <a:rPr lang="en-US" dirty="0"/>
              <a:t>Career Technical Education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BDB4-51BB-4E48-A549-58CBD26E4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8141" y="1882019"/>
            <a:ext cx="6175318" cy="4617893"/>
          </a:xfrm>
        </p:spPr>
        <p:txBody>
          <a:bodyPr>
            <a:normAutofit/>
          </a:bodyPr>
          <a:lstStyle/>
          <a:p>
            <a:r>
              <a:rPr lang="en-US" dirty="0"/>
              <a:t>Labor Market Demand summary</a:t>
            </a:r>
          </a:p>
          <a:p>
            <a:r>
              <a:rPr lang="en-US" dirty="0"/>
              <a:t>How Program Addresses Needs Not Met by Similar Programs in Region/Service Area</a:t>
            </a:r>
          </a:p>
          <a:p>
            <a:r>
              <a:rPr lang="en-US" dirty="0"/>
              <a:t>Success, Completion, and Employment Rates</a:t>
            </a:r>
          </a:p>
          <a:p>
            <a:pPr lvl="1"/>
            <a:r>
              <a:rPr lang="en-US" dirty="0"/>
              <a:t>Action plans to address</a:t>
            </a:r>
          </a:p>
          <a:p>
            <a:r>
              <a:rPr lang="en-US" dirty="0"/>
              <a:t>Licensure/Certification exams required for entry into workforce</a:t>
            </a:r>
          </a:p>
          <a:p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C730B80-457C-357C-2D42-6CDB70A955E9}"/>
              </a:ext>
            </a:extLst>
          </p:cNvPr>
          <p:cNvSpPr txBox="1">
            <a:spLocks/>
          </p:cNvSpPr>
          <p:nvPr/>
        </p:nvSpPr>
        <p:spPr>
          <a:xfrm>
            <a:off x="255036" y="1874981"/>
            <a:ext cx="4523151" cy="46178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Optional Graphic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9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996F-763F-3F4E-B296-250C0279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092" y="329265"/>
            <a:ext cx="9722708" cy="1325563"/>
          </a:xfrm>
        </p:spPr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BDB4-51BB-4E48-A549-58CBD26E4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882" y="1907555"/>
            <a:ext cx="11365883" cy="47317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Please limit your presentation time to 40-45 minutes.</a:t>
            </a:r>
          </a:p>
          <a:p>
            <a:r>
              <a:rPr lang="en-US" dirty="0"/>
              <a:t>Allow for approximately 10 minutes of Q &amp; A time from the Committee members.</a:t>
            </a:r>
          </a:p>
          <a:p>
            <a:r>
              <a:rPr lang="en-US" dirty="0"/>
              <a:t>The format outlined here is a suggestion, so feel free to add more slides as needed.</a:t>
            </a:r>
          </a:p>
          <a:p>
            <a:r>
              <a:rPr lang="en-US" dirty="0"/>
              <a:t>We know there is a lot of information to share but try to ascertain the most salient points for discussion and leave smaller details within the report itself.</a:t>
            </a:r>
          </a:p>
          <a:p>
            <a:r>
              <a:rPr lang="en-US" dirty="0"/>
              <a:t>The Committee strongly encourages teamwork within the department so if circumstances allow for having more than one faculty member present, that is highly encouraged.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3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996F-763F-3F4E-B296-250C0279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092" y="329265"/>
            <a:ext cx="9722708" cy="1325563"/>
          </a:xfrm>
        </p:spPr>
        <p:txBody>
          <a:bodyPr/>
          <a:lstStyle/>
          <a:p>
            <a:r>
              <a:rPr lang="en-US" dirty="0"/>
              <a:t>Visitation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BDB4-51BB-4E48-A549-58CBD26E4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882" y="1907555"/>
            <a:ext cx="11365883" cy="4731783"/>
          </a:xfrm>
        </p:spPr>
        <p:txBody>
          <a:bodyPr>
            <a:normAutofit/>
          </a:bodyPr>
          <a:lstStyle/>
          <a:p>
            <a:r>
              <a:rPr lang="en-US" dirty="0"/>
              <a:t>Department Introduction</a:t>
            </a:r>
          </a:p>
          <a:p>
            <a:r>
              <a:rPr lang="en-US" dirty="0"/>
              <a:t>IERPG data overview</a:t>
            </a:r>
          </a:p>
          <a:p>
            <a:r>
              <a:rPr lang="en-US" dirty="0"/>
              <a:t>SLO measurement and analysis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Curriculum review</a:t>
            </a:r>
          </a:p>
          <a:p>
            <a:r>
              <a:rPr lang="en-US" dirty="0"/>
              <a:t>Highlights of Six Year Program Reflection</a:t>
            </a:r>
          </a:p>
          <a:p>
            <a:r>
              <a:rPr lang="en-US" dirty="0"/>
              <a:t>Highlights of Resource Requests</a:t>
            </a:r>
          </a:p>
          <a:p>
            <a:r>
              <a:rPr lang="en-US" dirty="0"/>
              <a:t>Highlights of CTE  (if applicable)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1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996F-763F-3F4E-B296-250C0279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092" y="329265"/>
            <a:ext cx="9722708" cy="1325563"/>
          </a:xfrm>
        </p:spPr>
        <p:txBody>
          <a:bodyPr/>
          <a:lstStyle/>
          <a:p>
            <a:r>
              <a:rPr lang="en-US" dirty="0"/>
              <a:t>Department Name: 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BDB4-51BB-4E48-A549-58CBD26E4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8141" y="1882019"/>
            <a:ext cx="6175318" cy="4617893"/>
          </a:xfrm>
        </p:spPr>
        <p:txBody>
          <a:bodyPr>
            <a:normAutofit/>
          </a:bodyPr>
          <a:lstStyle/>
          <a:p>
            <a:r>
              <a:rPr lang="en-US" dirty="0"/>
              <a:t>Purpose</a:t>
            </a:r>
          </a:p>
          <a:p>
            <a:r>
              <a:rPr lang="en-US" dirty="0"/>
              <a:t>Members</a:t>
            </a:r>
          </a:p>
          <a:p>
            <a:r>
              <a:rPr lang="en-US" dirty="0"/>
              <a:t>Degrees, certificates awarded</a:t>
            </a:r>
          </a:p>
          <a:p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C730B80-457C-357C-2D42-6CDB70A955E9}"/>
              </a:ext>
            </a:extLst>
          </p:cNvPr>
          <p:cNvSpPr txBox="1">
            <a:spLocks/>
          </p:cNvSpPr>
          <p:nvPr/>
        </p:nvSpPr>
        <p:spPr>
          <a:xfrm>
            <a:off x="255036" y="1874981"/>
            <a:ext cx="4523151" cy="46178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Department Graphic/Picture</a:t>
            </a:r>
          </a:p>
          <a:p>
            <a:pPr lvl="1"/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996F-763F-3F4E-B296-250C0279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092" y="329265"/>
            <a:ext cx="9722708" cy="1325563"/>
          </a:xfrm>
        </p:spPr>
        <p:txBody>
          <a:bodyPr/>
          <a:lstStyle/>
          <a:p>
            <a:r>
              <a:rPr lang="en-US" dirty="0"/>
              <a:t>IERPG Data:  Student Demographics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BDB4-51BB-4E48-A549-58CBD26E4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036" y="5495364"/>
            <a:ext cx="11218423" cy="100454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Highlights</a:t>
            </a:r>
          </a:p>
          <a:p>
            <a:r>
              <a:rPr lang="en-US" dirty="0"/>
              <a:t>Disproportionate impact gaps </a:t>
            </a:r>
          </a:p>
          <a:p>
            <a:r>
              <a:rPr lang="en-US" dirty="0"/>
              <a:t>Other supporting commentary</a:t>
            </a:r>
          </a:p>
          <a:p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C730B80-457C-357C-2D42-6CDB70A955E9}"/>
              </a:ext>
            </a:extLst>
          </p:cNvPr>
          <p:cNvSpPr txBox="1">
            <a:spLocks/>
          </p:cNvSpPr>
          <p:nvPr/>
        </p:nvSpPr>
        <p:spPr>
          <a:xfrm>
            <a:off x="255035" y="1874982"/>
            <a:ext cx="11218423" cy="34141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IERGP data/graph on student demographics (unduplicated headcount?)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7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996F-763F-3F4E-B296-250C0279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092" y="329265"/>
            <a:ext cx="9722708" cy="1325563"/>
          </a:xfrm>
        </p:spPr>
        <p:txBody>
          <a:bodyPr/>
          <a:lstStyle/>
          <a:p>
            <a:r>
              <a:rPr lang="en-US" dirty="0"/>
              <a:t>IERPG Data:  Enrollment Trends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BDB4-51BB-4E48-A549-58CBD26E4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036" y="5495364"/>
            <a:ext cx="11218423" cy="100454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Highlights</a:t>
            </a:r>
          </a:p>
          <a:p>
            <a:r>
              <a:rPr lang="en-US" dirty="0"/>
              <a:t>Disproportionate impact gaps </a:t>
            </a:r>
          </a:p>
          <a:p>
            <a:r>
              <a:rPr lang="en-US" dirty="0"/>
              <a:t>Other supporting commentary</a:t>
            </a:r>
          </a:p>
          <a:p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C730B80-457C-357C-2D42-6CDB70A955E9}"/>
              </a:ext>
            </a:extLst>
          </p:cNvPr>
          <p:cNvSpPr txBox="1">
            <a:spLocks/>
          </p:cNvSpPr>
          <p:nvPr/>
        </p:nvSpPr>
        <p:spPr>
          <a:xfrm>
            <a:off x="255035" y="1874982"/>
            <a:ext cx="11218423" cy="34141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IERGP data/graph on enrollment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0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996F-763F-3F4E-B296-250C0279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092" y="329265"/>
            <a:ext cx="9722708" cy="1325563"/>
          </a:xfrm>
        </p:spPr>
        <p:txBody>
          <a:bodyPr/>
          <a:lstStyle/>
          <a:p>
            <a:r>
              <a:rPr lang="en-US" dirty="0"/>
              <a:t>IERPG Data:  Success Rates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BDB4-51BB-4E48-A549-58CBD26E4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036" y="5495364"/>
            <a:ext cx="11218423" cy="100454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Highlights</a:t>
            </a:r>
          </a:p>
          <a:p>
            <a:r>
              <a:rPr lang="en-US" dirty="0"/>
              <a:t>Disproportionate impact gaps </a:t>
            </a:r>
          </a:p>
          <a:p>
            <a:r>
              <a:rPr lang="en-US" dirty="0"/>
              <a:t>Other supporting commentary</a:t>
            </a:r>
          </a:p>
          <a:p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C730B80-457C-357C-2D42-6CDB70A955E9}"/>
              </a:ext>
            </a:extLst>
          </p:cNvPr>
          <p:cNvSpPr txBox="1">
            <a:spLocks/>
          </p:cNvSpPr>
          <p:nvPr/>
        </p:nvSpPr>
        <p:spPr>
          <a:xfrm>
            <a:off x="255035" y="1874982"/>
            <a:ext cx="11218423" cy="34141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IERGP data/graph on success rates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6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996F-763F-3F4E-B296-250C0279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092" y="329265"/>
            <a:ext cx="9722708" cy="1325563"/>
          </a:xfrm>
        </p:spPr>
        <p:txBody>
          <a:bodyPr/>
          <a:lstStyle/>
          <a:p>
            <a:r>
              <a:rPr lang="en-US" dirty="0"/>
              <a:t>IERPG Data:  Other Data (Dept’s choice)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BDB4-51BB-4E48-A549-58CBD26E4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036" y="5495364"/>
            <a:ext cx="11218423" cy="100454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Highlights</a:t>
            </a:r>
          </a:p>
          <a:p>
            <a:r>
              <a:rPr lang="en-US" dirty="0"/>
              <a:t>Disproportionate impact gaps </a:t>
            </a:r>
          </a:p>
          <a:p>
            <a:r>
              <a:rPr lang="en-US" dirty="0"/>
              <a:t>Other supporting commentary</a:t>
            </a:r>
          </a:p>
          <a:p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C730B80-457C-357C-2D42-6CDB70A955E9}"/>
              </a:ext>
            </a:extLst>
          </p:cNvPr>
          <p:cNvSpPr txBox="1">
            <a:spLocks/>
          </p:cNvSpPr>
          <p:nvPr/>
        </p:nvSpPr>
        <p:spPr>
          <a:xfrm>
            <a:off x="255035" y="1874982"/>
            <a:ext cx="11218423" cy="34141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IERGP data/graph on other data (dept’s choice)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2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996F-763F-3F4E-B296-250C0279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092" y="329265"/>
            <a:ext cx="9722708" cy="1325563"/>
          </a:xfrm>
        </p:spPr>
        <p:txBody>
          <a:bodyPr/>
          <a:lstStyle/>
          <a:p>
            <a:r>
              <a:rPr lang="en-US" dirty="0"/>
              <a:t>SLO measurement and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BDB4-51BB-4E48-A549-58CBD26E4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882" y="1907555"/>
            <a:ext cx="11365883" cy="4731783"/>
          </a:xfrm>
        </p:spPr>
        <p:txBody>
          <a:bodyPr>
            <a:normAutofit/>
          </a:bodyPr>
          <a:lstStyle/>
          <a:p>
            <a:r>
              <a:rPr lang="en-US" dirty="0"/>
              <a:t>Highlight selected SLO results</a:t>
            </a:r>
          </a:p>
          <a:p>
            <a:r>
              <a:rPr lang="en-US" dirty="0"/>
              <a:t>Describe process for reviewing and discussing outcomes data</a:t>
            </a:r>
          </a:p>
          <a:p>
            <a:r>
              <a:rPr lang="en-US" dirty="0"/>
              <a:t>Explain frequency and content of assessment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50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 Powerpoint Template_" id="{BC051061-76A0-9D4A-8227-1936486F526F}" vid="{0A5D1E32-53E3-B34A-A9B3-170EA63D1F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CC_Powerpoint_Template</Template>
  <TotalTime>383</TotalTime>
  <Words>404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Department Name Comprehensive Program Review</vt:lpstr>
      <vt:lpstr>Instructions</vt:lpstr>
      <vt:lpstr>Visitation Summary</vt:lpstr>
      <vt:lpstr>Department Name:  Introduction</vt:lpstr>
      <vt:lpstr>IERPG Data:  Student Demographics </vt:lpstr>
      <vt:lpstr>IERPG Data:  Enrollment Trends </vt:lpstr>
      <vt:lpstr>IERPG Data:  Success Rates </vt:lpstr>
      <vt:lpstr>IERPG Data:  Other Data (Dept’s choice) </vt:lpstr>
      <vt:lpstr>SLO measurement and analysis</vt:lpstr>
      <vt:lpstr>Goals</vt:lpstr>
      <vt:lpstr>Curricular Course overview</vt:lpstr>
      <vt:lpstr>Six Year Program Reflection</vt:lpstr>
      <vt:lpstr>Resource Requests Summary</vt:lpstr>
      <vt:lpstr>Career Technical Education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Tsang, William</dc:creator>
  <cp:lastModifiedBy>Tsang, William</cp:lastModifiedBy>
  <cp:revision>3</cp:revision>
  <dcterms:created xsi:type="dcterms:W3CDTF">2023-03-03T23:34:13Z</dcterms:created>
  <dcterms:modified xsi:type="dcterms:W3CDTF">2024-08-29T05:26:28Z</dcterms:modified>
</cp:coreProperties>
</file>